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85" r:id="rId3"/>
  </p:sldMasterIdLst>
  <p:notesMasterIdLst>
    <p:notesMasterId r:id="rId36"/>
  </p:notesMasterIdLst>
  <p:handoutMasterIdLst>
    <p:handoutMasterId r:id="rId37"/>
  </p:handoutMasterIdLst>
  <p:sldIdLst>
    <p:sldId id="256" r:id="rId4"/>
    <p:sldId id="275" r:id="rId5"/>
    <p:sldId id="260" r:id="rId6"/>
    <p:sldId id="264" r:id="rId7"/>
    <p:sldId id="1268" r:id="rId8"/>
    <p:sldId id="1269" r:id="rId9"/>
    <p:sldId id="1270" r:id="rId10"/>
    <p:sldId id="1271" r:id="rId11"/>
    <p:sldId id="1272" r:id="rId12"/>
    <p:sldId id="1273" r:id="rId13"/>
    <p:sldId id="1274" r:id="rId14"/>
    <p:sldId id="1275" r:id="rId15"/>
    <p:sldId id="1276" r:id="rId16"/>
    <p:sldId id="1277" r:id="rId17"/>
    <p:sldId id="1278" r:id="rId18"/>
    <p:sldId id="1279" r:id="rId19"/>
    <p:sldId id="1280" r:id="rId20"/>
    <p:sldId id="1281" r:id="rId21"/>
    <p:sldId id="1282" r:id="rId22"/>
    <p:sldId id="1283" r:id="rId23"/>
    <p:sldId id="1284" r:id="rId24"/>
    <p:sldId id="282" r:id="rId25"/>
    <p:sldId id="284" r:id="rId26"/>
    <p:sldId id="285" r:id="rId27"/>
    <p:sldId id="286" r:id="rId28"/>
    <p:sldId id="1264" r:id="rId29"/>
    <p:sldId id="1265" r:id="rId30"/>
    <p:sldId id="283" r:id="rId31"/>
    <p:sldId id="291" r:id="rId32"/>
    <p:sldId id="295" r:id="rId33"/>
    <p:sldId id="294" r:id="rId34"/>
    <p:sldId id="398" r:id="rId35"/>
  </p:sldIdLst>
  <p:sldSz cx="9144000" cy="6858000" type="screen4x3"/>
  <p:notesSz cx="6735763" cy="9866313"/>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onel Venezia" initials="LV" lastIdx="1" clrIdx="0">
    <p:extLst>
      <p:ext uri="{19B8F6BF-5375-455C-9EA6-DF929625EA0E}">
        <p15:presenceInfo xmlns:p15="http://schemas.microsoft.com/office/powerpoint/2012/main" userId="S::venezia.lionel@languedoc.msa.fr::532aba10-f131-4b8a-9958-ec4a414f3d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7C25E"/>
    <a:srgbClr val="808000"/>
    <a:srgbClr val="DDF3EA"/>
    <a:srgbClr val="C0BC00"/>
    <a:srgbClr val="CCCC00"/>
    <a:srgbClr val="959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284"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VENEZIA%20LIONEL%202024\PPSST%202020_2025\INDICATEURS\TB%202025_FEVRIER%20PPST.xlsx" TargetMode="Externa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oleObject" Target="file:///D:\VENEZIA%20LIONEL%202024\PPSST%202020_2025\INDICATEURS\TB%202025_FEVRIER%20PPS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3" Type="http://schemas.openxmlformats.org/officeDocument/2006/relationships/oleObject" Target="file:///D:\VENEZIA%20LIONEL%202024\PPSST%202020_2025\TB%202025_FEVRIER%20PPS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VENEZIA%20LIONEL%202024\PPSST%202020_2025\INDICATEURS\TB%202025_FEVRIER%20PPS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b="1">
                <a:solidFill>
                  <a:srgbClr val="0070C0"/>
                </a:solidFill>
              </a:rPr>
              <a:t>EVALUATIONS</a:t>
            </a:r>
            <a:r>
              <a:rPr lang="fr-FR" b="1" baseline="0">
                <a:solidFill>
                  <a:srgbClr val="0070C0"/>
                </a:solidFill>
              </a:rPr>
              <a:t> DU RISQUE CHIMIQUE SEIRICH</a:t>
            </a:r>
            <a:endParaRPr lang="fr-FR" b="1">
              <a:solidFill>
                <a:srgbClr val="0070C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5.5181364995921328E-2"/>
          <c:y val="0.16319535749859251"/>
          <c:w val="0.93100552886794163"/>
          <c:h val="0.64288250833658134"/>
        </c:manualLayout>
      </c:layout>
      <c:barChart>
        <c:barDir val="col"/>
        <c:grouping val="clustered"/>
        <c:varyColors val="0"/>
        <c:ser>
          <c:idx val="0"/>
          <c:order val="0"/>
          <c:tx>
            <c:strRef>
              <c:f>'RISQUE CHIMIQUE'!$C$20</c:f>
              <c:strCache>
                <c:ptCount val="1"/>
                <c:pt idx="0">
                  <c:v>NB ERC REALISES CUMULES</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rgbClr val="0070C0"/>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0-7D25-47D9-8B2E-FF7A4FF6F16D}"/>
                </c:ext>
              </c:extLst>
            </c:dLbl>
            <c:dLbl>
              <c:idx val="1"/>
              <c:layout>
                <c:manualLayout>
                  <c:x val="2.5074047413246757E-3"/>
                  <c:y val="0"/>
                </c:manualLayout>
              </c:layout>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rgbClr val="0070C0"/>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25-47D9-8B2E-FF7A4FF6F16D}"/>
                </c:ext>
              </c:extLst>
            </c:dLbl>
            <c:dLbl>
              <c:idx val="2"/>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rgbClr val="0070C0"/>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2-7D25-47D9-8B2E-FF7A4FF6F16D}"/>
                </c:ext>
              </c:extLst>
            </c:dLbl>
            <c:dLbl>
              <c:idx val="3"/>
              <c:tx>
                <c:rich>
                  <a:bodyPr/>
                  <a:lstStyle/>
                  <a:p>
                    <a:fld id="{70A6B455-A561-4479-97D8-2764B371ECFA}" type="VALUE">
                      <a:rPr lang="en-US" sz="1200" b="1">
                        <a:solidFill>
                          <a:srgbClr val="0070C0"/>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D25-47D9-8B2E-FF7A4FF6F16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'RISQUE CHIMIQUE'!$D$19:$H$19</c:f>
              <c:numCache>
                <c:formatCode>General</c:formatCode>
                <c:ptCount val="5"/>
                <c:pt idx="0">
                  <c:v>2021</c:v>
                </c:pt>
                <c:pt idx="1">
                  <c:v>2022</c:v>
                </c:pt>
                <c:pt idx="2">
                  <c:v>2023</c:v>
                </c:pt>
                <c:pt idx="3">
                  <c:v>2024</c:v>
                </c:pt>
                <c:pt idx="4">
                  <c:v>2025</c:v>
                </c:pt>
              </c:numCache>
            </c:numRef>
          </c:cat>
          <c:val>
            <c:numRef>
              <c:f>'RISQUE CHIMIQUE'!$D$20:$H$20</c:f>
              <c:numCache>
                <c:formatCode>General</c:formatCode>
                <c:ptCount val="5"/>
                <c:pt idx="0">
                  <c:v>15</c:v>
                </c:pt>
                <c:pt idx="1">
                  <c:v>30</c:v>
                </c:pt>
                <c:pt idx="2">
                  <c:v>46</c:v>
                </c:pt>
                <c:pt idx="3">
                  <c:v>62</c:v>
                </c:pt>
                <c:pt idx="4">
                  <c:v>77</c:v>
                </c:pt>
              </c:numCache>
            </c:numRef>
          </c:val>
          <c:extLst>
            <c:ext xmlns:c16="http://schemas.microsoft.com/office/drawing/2014/chart" uri="{C3380CC4-5D6E-409C-BE32-E72D297353CC}">
              <c16:uniqueId val="{00000004-7D25-47D9-8B2E-FF7A4FF6F16D}"/>
            </c:ext>
          </c:extLst>
        </c:ser>
        <c:dLbls>
          <c:showLegendKey val="0"/>
          <c:showVal val="0"/>
          <c:showCatName val="0"/>
          <c:showSerName val="0"/>
          <c:showPercent val="0"/>
          <c:showBubbleSize val="0"/>
        </c:dLbls>
        <c:gapWidth val="150"/>
        <c:axId val="669286344"/>
        <c:axId val="669288640"/>
      </c:barChart>
      <c:lineChart>
        <c:grouping val="standard"/>
        <c:varyColors val="0"/>
        <c:ser>
          <c:idx val="1"/>
          <c:order val="1"/>
          <c:tx>
            <c:strRef>
              <c:f>'RISQUE CHIMIQUE'!$C$21</c:f>
              <c:strCache>
                <c:ptCount val="1"/>
                <c:pt idx="0">
                  <c:v>NB ERC REALISES/AN</c:v>
                </c:pt>
              </c:strCache>
            </c:strRef>
          </c:tx>
          <c:spPr>
            <a:ln w="28575" cap="rnd">
              <a:solidFill>
                <a:schemeClr val="accent2"/>
              </a:solidFill>
              <a:round/>
            </a:ln>
            <a:effectLst/>
          </c:spPr>
          <c:marker>
            <c:symbol val="none"/>
          </c:marker>
          <c:dLbls>
            <c:dLbl>
              <c:idx val="0"/>
              <c:layout>
                <c:manualLayout>
                  <c:x val="3.8686573979214746E-2"/>
                  <c:y val="-6.6315156407322023E-2"/>
                </c:manualLayout>
              </c:layout>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rgbClr val="ED7D31">
                          <a:lumMod val="75000"/>
                        </a:srgb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25-47D9-8B2E-FF7A4FF6F16D}"/>
                </c:ext>
              </c:extLst>
            </c:dLbl>
            <c:dLbl>
              <c:idx val="1"/>
              <c:layout>
                <c:manualLayout>
                  <c:x val="4.4794980396985422E-2"/>
                  <c:y val="-7.8017831067437579E-2"/>
                </c:manualLayout>
              </c:layout>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rgbClr val="ED7D31">
                          <a:lumMod val="75000"/>
                        </a:srgb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25-47D9-8B2E-FF7A4FF6F16D}"/>
                </c:ext>
              </c:extLst>
            </c:dLbl>
            <c:dLbl>
              <c:idx val="2"/>
              <c:layout>
                <c:manualLayout>
                  <c:x val="3.0542032088853744E-2"/>
                  <c:y val="-8.5819614174181325E-2"/>
                </c:manualLayout>
              </c:layout>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rgbClr val="ED7D31">
                          <a:lumMod val="75000"/>
                        </a:srgb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25-47D9-8B2E-FF7A4FF6F16D}"/>
                </c:ext>
              </c:extLst>
            </c:dLbl>
            <c:dLbl>
              <c:idx val="3"/>
              <c:layout>
                <c:manualLayout>
                  <c:x val="3.6650438506624493E-2"/>
                  <c:y val="-8.5819614174181325E-2"/>
                </c:manualLayout>
              </c:layout>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accent2">
                          <a:lumMod val="7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D25-47D9-8B2E-FF7A4FF6F16D}"/>
                </c:ext>
              </c:extLst>
            </c:dLbl>
            <c:dLbl>
              <c:idx val="4"/>
              <c:layout>
                <c:manualLayout>
                  <c:x val="3.9704802041137632E-2"/>
                  <c:y val="-8.7769906372459586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069885F2-17C0-46E6-8438-E7A8CBE915D8}" type="VALUE">
                      <a:rPr lang="en-US" sz="1200" b="1" baseline="0">
                        <a:solidFill>
                          <a:schemeClr val="accent2">
                            <a:lumMod val="75000"/>
                          </a:schemeClr>
                        </a:solidFill>
                      </a:rPr>
                      <a:pPr>
                        <a:defRPr/>
                      </a:pPr>
                      <a:t>[VALEUR]</a:t>
                    </a:fld>
                    <a:endParaRPr lang="fr-F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4.1028129772693531E-2"/>
                      <c:h val="6.7992539775271782E-2"/>
                    </c:manualLayout>
                  </c15:layout>
                  <c15:dlblFieldTable/>
                  <c15:showDataLabelsRange val="0"/>
                </c:ext>
                <c:ext xmlns:c16="http://schemas.microsoft.com/office/drawing/2014/chart" uri="{C3380CC4-5D6E-409C-BE32-E72D297353CC}">
                  <c16:uniqueId val="{00000009-7D25-47D9-8B2E-FF7A4FF6F16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'RISQUE CHIMIQUE'!$D$19:$H$19</c:f>
              <c:numCache>
                <c:formatCode>General</c:formatCode>
                <c:ptCount val="5"/>
                <c:pt idx="0">
                  <c:v>2021</c:v>
                </c:pt>
                <c:pt idx="1">
                  <c:v>2022</c:v>
                </c:pt>
                <c:pt idx="2">
                  <c:v>2023</c:v>
                </c:pt>
                <c:pt idx="3">
                  <c:v>2024</c:v>
                </c:pt>
                <c:pt idx="4">
                  <c:v>2025</c:v>
                </c:pt>
              </c:numCache>
            </c:numRef>
          </c:cat>
          <c:val>
            <c:numRef>
              <c:f>'RISQUE CHIMIQUE'!$D$21:$H$21</c:f>
              <c:numCache>
                <c:formatCode>General</c:formatCode>
                <c:ptCount val="5"/>
                <c:pt idx="0">
                  <c:v>15</c:v>
                </c:pt>
                <c:pt idx="1">
                  <c:v>15</c:v>
                </c:pt>
                <c:pt idx="2">
                  <c:v>16</c:v>
                </c:pt>
                <c:pt idx="3">
                  <c:v>16</c:v>
                </c:pt>
                <c:pt idx="4">
                  <c:v>15</c:v>
                </c:pt>
              </c:numCache>
            </c:numRef>
          </c:val>
          <c:smooth val="1"/>
          <c:extLst>
            <c:ext xmlns:c16="http://schemas.microsoft.com/office/drawing/2014/chart" uri="{C3380CC4-5D6E-409C-BE32-E72D297353CC}">
              <c16:uniqueId val="{0000000A-7D25-47D9-8B2E-FF7A4FF6F16D}"/>
            </c:ext>
          </c:extLst>
        </c:ser>
        <c:dLbls>
          <c:showLegendKey val="0"/>
          <c:showVal val="0"/>
          <c:showCatName val="0"/>
          <c:showSerName val="0"/>
          <c:showPercent val="0"/>
          <c:showBubbleSize val="0"/>
        </c:dLbls>
        <c:marker val="1"/>
        <c:smooth val="0"/>
        <c:axId val="669286344"/>
        <c:axId val="669288640"/>
      </c:lineChart>
      <c:catAx>
        <c:axId val="669286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69288640"/>
        <c:crosses val="autoZero"/>
        <c:auto val="1"/>
        <c:lblAlgn val="ctr"/>
        <c:lblOffset val="100"/>
        <c:noMultiLvlLbl val="0"/>
      </c:catAx>
      <c:valAx>
        <c:axId val="669288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69286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effectif suivi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AAB-482C-916A-B6F0F801600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AAB-482C-916A-B6F0F801600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AAB-482C-916A-B6F0F801600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AAB-482C-916A-B6F0F801600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AAB-482C-916A-B6F0F801600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AAB-482C-916A-B6F0F801600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AAB-482C-916A-B6F0F801600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5AAB-482C-916A-B6F0F801600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5AAB-482C-916A-B6F0F8016000}"/>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5AAB-482C-916A-B6F0F8016000}"/>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5AAB-482C-916A-B6F0F8016000}"/>
              </c:ext>
            </c:extLst>
          </c:dPt>
          <c:cat>
            <c:strRef>
              <c:f>Feuil1!$A$2:$A$12</c:f>
              <c:strCache>
                <c:ptCount val="11"/>
                <c:pt idx="0">
                  <c:v>DRAAF</c:v>
                </c:pt>
                <c:pt idx="1">
                  <c:v>ONF</c:v>
                </c:pt>
                <c:pt idx="2">
                  <c:v>OFB</c:v>
                </c:pt>
                <c:pt idx="3">
                  <c:v>ARS</c:v>
                </c:pt>
                <c:pt idx="4">
                  <c:v>ASP</c:v>
                </c:pt>
                <c:pt idx="5">
                  <c:v>AGAS</c:v>
                </c:pt>
                <c:pt idx="6">
                  <c:v>MFR UZES</c:v>
                </c:pt>
                <c:pt idx="7">
                  <c:v>MFR VEZENOBRES</c:v>
                </c:pt>
                <c:pt idx="8">
                  <c:v>SUP AGRO Florac</c:v>
                </c:pt>
                <c:pt idx="9">
                  <c:v>EPLEFPA Lozère</c:v>
                </c:pt>
                <c:pt idx="10">
                  <c:v>LEAP Terre Nouvelle</c:v>
                </c:pt>
              </c:strCache>
            </c:strRef>
          </c:cat>
          <c:val>
            <c:numRef>
              <c:f>Feuil1!$B$2:$B$12</c:f>
              <c:numCache>
                <c:formatCode>General</c:formatCode>
                <c:ptCount val="11"/>
                <c:pt idx="0">
                  <c:v>32</c:v>
                </c:pt>
                <c:pt idx="1">
                  <c:v>43</c:v>
                </c:pt>
                <c:pt idx="2">
                  <c:v>39</c:v>
                </c:pt>
                <c:pt idx="3">
                  <c:v>13</c:v>
                </c:pt>
                <c:pt idx="4">
                  <c:v>31</c:v>
                </c:pt>
                <c:pt idx="5">
                  <c:v>3</c:v>
                </c:pt>
                <c:pt idx="6">
                  <c:v>41</c:v>
                </c:pt>
                <c:pt idx="7">
                  <c:v>120</c:v>
                </c:pt>
                <c:pt idx="8">
                  <c:v>14</c:v>
                </c:pt>
                <c:pt idx="9">
                  <c:v>106</c:v>
                </c:pt>
                <c:pt idx="10">
                  <c:v>45</c:v>
                </c:pt>
              </c:numCache>
            </c:numRef>
          </c:val>
          <c:extLst>
            <c:ext xmlns:c16="http://schemas.microsoft.com/office/drawing/2014/chart" uri="{C3380CC4-5D6E-409C-BE32-E72D297353CC}">
              <c16:uniqueId val="{00000000-03C2-4BE1-8BDD-71C05F9BB7D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i="0" baseline="0">
                <a:solidFill>
                  <a:srgbClr val="0070C0"/>
                </a:solidFill>
                <a:effectLst/>
              </a:rPr>
              <a:t>Nombre de dossiers Phyt Attitude réalisés</a:t>
            </a:r>
          </a:p>
        </c:rich>
      </c:tx>
      <c:layout>
        <c:manualLayout>
          <c:xMode val="edge"/>
          <c:yMode val="edge"/>
          <c:x val="0.14938888888888888"/>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'RISQUE CHIMIQUE'!$C$35</c:f>
              <c:strCache>
                <c:ptCount val="1"/>
                <c:pt idx="0">
                  <c:v>Nb dossiers Phyt Attitude réalisés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70C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'RISQUE CHIMIQUE'!$D$34:$H$34</c:f>
              <c:numCache>
                <c:formatCode>General</c:formatCode>
                <c:ptCount val="5"/>
                <c:pt idx="0">
                  <c:v>2021</c:v>
                </c:pt>
                <c:pt idx="1">
                  <c:v>2022</c:v>
                </c:pt>
                <c:pt idx="2">
                  <c:v>2023</c:v>
                </c:pt>
                <c:pt idx="3">
                  <c:v>2024</c:v>
                </c:pt>
                <c:pt idx="4">
                  <c:v>2025</c:v>
                </c:pt>
              </c:numCache>
            </c:numRef>
          </c:cat>
          <c:val>
            <c:numRef>
              <c:f>'RISQUE CHIMIQUE'!$D$35:$H$35</c:f>
              <c:numCache>
                <c:formatCode>General</c:formatCode>
                <c:ptCount val="5"/>
                <c:pt idx="0">
                  <c:v>1</c:v>
                </c:pt>
                <c:pt idx="1">
                  <c:v>4</c:v>
                </c:pt>
                <c:pt idx="2">
                  <c:v>6</c:v>
                </c:pt>
                <c:pt idx="3">
                  <c:v>5</c:v>
                </c:pt>
                <c:pt idx="4">
                  <c:v>5</c:v>
                </c:pt>
              </c:numCache>
            </c:numRef>
          </c:val>
          <c:extLst>
            <c:ext xmlns:c16="http://schemas.microsoft.com/office/drawing/2014/chart" uri="{C3380CC4-5D6E-409C-BE32-E72D297353CC}">
              <c16:uniqueId val="{00000000-1EE0-4C9B-8DDF-192DD931C2D7}"/>
            </c:ext>
          </c:extLst>
        </c:ser>
        <c:dLbls>
          <c:showLegendKey val="0"/>
          <c:showVal val="0"/>
          <c:showCatName val="0"/>
          <c:showSerName val="0"/>
          <c:showPercent val="0"/>
          <c:showBubbleSize val="0"/>
        </c:dLbls>
        <c:gapWidth val="150"/>
        <c:axId val="741112344"/>
        <c:axId val="741112672"/>
      </c:barChart>
      <c:lineChart>
        <c:grouping val="standard"/>
        <c:varyColors val="0"/>
        <c:ser>
          <c:idx val="1"/>
          <c:order val="1"/>
          <c:tx>
            <c:strRef>
              <c:f>'RISQUE CHIMIQUE'!$C$36</c:f>
              <c:strCache>
                <c:ptCount val="1"/>
                <c:pt idx="0">
                  <c:v>Objectif annuel</c:v>
                </c:pt>
              </c:strCache>
            </c:strRef>
          </c:tx>
          <c:spPr>
            <a:ln w="28575" cap="rnd">
              <a:solidFill>
                <a:schemeClr val="accent2"/>
              </a:solidFill>
              <a:round/>
            </a:ln>
            <a:effectLst/>
          </c:spPr>
          <c:marker>
            <c:symbol val="none"/>
          </c:marker>
          <c:dLbls>
            <c:dLbl>
              <c:idx val="0"/>
              <c:layout>
                <c:manualLayout>
                  <c:x val="9.8564872178046742E-3"/>
                  <c:y val="-5.66222382726204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E0-4C9B-8DDF-192DD931C2D7}"/>
                </c:ext>
              </c:extLst>
            </c:dLbl>
            <c:dLbl>
              <c:idx val="1"/>
              <c:layout>
                <c:manualLayout>
                  <c:x val="3.6961827066767566E-2"/>
                  <c:y val="-9.70666632697580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E0-4C9B-8DDF-192DD931C2D7}"/>
                </c:ext>
              </c:extLst>
            </c:dLbl>
            <c:dLbl>
              <c:idx val="2"/>
              <c:layout>
                <c:manualLayout>
                  <c:x val="4.9282436089023392E-2"/>
                  <c:y val="-0.121333367727043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E0-4C9B-8DDF-192DD931C2D7}"/>
                </c:ext>
              </c:extLst>
            </c:dLbl>
            <c:dLbl>
              <c:idx val="3"/>
              <c:layout>
                <c:manualLayout>
                  <c:x val="3.4497705262316256E-2"/>
                  <c:y val="-7.68444662271277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E0-4C9B-8DDF-192DD931C2D7}"/>
                </c:ext>
              </c:extLst>
            </c:dLbl>
            <c:dLbl>
              <c:idx val="4"/>
              <c:layout>
                <c:manualLayout>
                  <c:x val="3.4497705262316436E-2"/>
                  <c:y val="-7.2799997452318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EE0-4C9B-8DDF-192DD931C2D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lumMod val="7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'RISQUE CHIMIQUE'!$D$34:$H$34</c:f>
              <c:numCache>
                <c:formatCode>General</c:formatCode>
                <c:ptCount val="5"/>
                <c:pt idx="0">
                  <c:v>2021</c:v>
                </c:pt>
                <c:pt idx="1">
                  <c:v>2022</c:v>
                </c:pt>
                <c:pt idx="2">
                  <c:v>2023</c:v>
                </c:pt>
                <c:pt idx="3">
                  <c:v>2024</c:v>
                </c:pt>
                <c:pt idx="4">
                  <c:v>2025</c:v>
                </c:pt>
              </c:numCache>
            </c:numRef>
          </c:cat>
          <c:val>
            <c:numRef>
              <c:f>'RISQUE CHIMIQUE'!$D$36:$H$36</c:f>
              <c:numCache>
                <c:formatCode>General</c:formatCode>
                <c:ptCount val="5"/>
                <c:pt idx="0">
                  <c:v>4</c:v>
                </c:pt>
                <c:pt idx="1">
                  <c:v>4</c:v>
                </c:pt>
                <c:pt idx="2">
                  <c:v>5</c:v>
                </c:pt>
                <c:pt idx="3">
                  <c:v>5</c:v>
                </c:pt>
                <c:pt idx="4">
                  <c:v>5</c:v>
                </c:pt>
              </c:numCache>
            </c:numRef>
          </c:val>
          <c:smooth val="0"/>
          <c:extLst>
            <c:ext xmlns:c16="http://schemas.microsoft.com/office/drawing/2014/chart" uri="{C3380CC4-5D6E-409C-BE32-E72D297353CC}">
              <c16:uniqueId val="{00000006-1EE0-4C9B-8DDF-192DD931C2D7}"/>
            </c:ext>
          </c:extLst>
        </c:ser>
        <c:dLbls>
          <c:showLegendKey val="0"/>
          <c:showVal val="0"/>
          <c:showCatName val="0"/>
          <c:showSerName val="0"/>
          <c:showPercent val="0"/>
          <c:showBubbleSize val="0"/>
        </c:dLbls>
        <c:marker val="1"/>
        <c:smooth val="0"/>
        <c:axId val="741112344"/>
        <c:axId val="741112672"/>
      </c:lineChart>
      <c:catAx>
        <c:axId val="741112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41112672"/>
        <c:crosses val="autoZero"/>
        <c:auto val="1"/>
        <c:lblAlgn val="ctr"/>
        <c:lblOffset val="100"/>
        <c:noMultiLvlLbl val="0"/>
      </c:catAx>
      <c:valAx>
        <c:axId val="741112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41112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b="1">
                <a:solidFill>
                  <a:srgbClr val="0070C0"/>
                </a:solidFill>
              </a:rPr>
              <a:t>FICHES ACTIONS SUITE A ERC</a:t>
            </a:r>
            <a:r>
              <a:rPr lang="fr-FR" b="1" baseline="0">
                <a:solidFill>
                  <a:srgbClr val="0070C0"/>
                </a:solidFill>
              </a:rPr>
              <a:t> SEIRICH </a:t>
            </a:r>
            <a:endParaRPr lang="fr-FR" b="1">
              <a:solidFill>
                <a:srgbClr val="0070C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'RISQUE CHIMIQUE'!$C$28</c:f>
              <c:strCache>
                <c:ptCount val="1"/>
                <c:pt idx="0">
                  <c:v>NB FICHES ACTION CUMULES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70C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'RISQUE CHIMIQUE'!$D$27:$H$27</c:f>
              <c:numCache>
                <c:formatCode>General</c:formatCode>
                <c:ptCount val="5"/>
                <c:pt idx="0">
                  <c:v>2021</c:v>
                </c:pt>
                <c:pt idx="1">
                  <c:v>2022</c:v>
                </c:pt>
                <c:pt idx="2">
                  <c:v>2023</c:v>
                </c:pt>
                <c:pt idx="3">
                  <c:v>2024</c:v>
                </c:pt>
                <c:pt idx="4">
                  <c:v>2025</c:v>
                </c:pt>
              </c:numCache>
            </c:numRef>
          </c:cat>
          <c:val>
            <c:numRef>
              <c:f>'RISQUE CHIMIQUE'!$D$28:$H$28</c:f>
              <c:numCache>
                <c:formatCode>General</c:formatCode>
                <c:ptCount val="5"/>
                <c:pt idx="0">
                  <c:v>2</c:v>
                </c:pt>
                <c:pt idx="1">
                  <c:v>4</c:v>
                </c:pt>
                <c:pt idx="2">
                  <c:v>10</c:v>
                </c:pt>
                <c:pt idx="3">
                  <c:v>18</c:v>
                </c:pt>
                <c:pt idx="4">
                  <c:v>30</c:v>
                </c:pt>
              </c:numCache>
            </c:numRef>
          </c:val>
          <c:extLst>
            <c:ext xmlns:c16="http://schemas.microsoft.com/office/drawing/2014/chart" uri="{C3380CC4-5D6E-409C-BE32-E72D297353CC}">
              <c16:uniqueId val="{00000000-E9A6-4CEE-9695-8DEBBF19E998}"/>
            </c:ext>
          </c:extLst>
        </c:ser>
        <c:dLbls>
          <c:showLegendKey val="0"/>
          <c:showVal val="0"/>
          <c:showCatName val="0"/>
          <c:showSerName val="0"/>
          <c:showPercent val="0"/>
          <c:showBubbleSize val="0"/>
        </c:dLbls>
        <c:gapWidth val="150"/>
        <c:axId val="666150760"/>
        <c:axId val="594782104"/>
      </c:barChart>
      <c:lineChart>
        <c:grouping val="standard"/>
        <c:varyColors val="0"/>
        <c:ser>
          <c:idx val="1"/>
          <c:order val="1"/>
          <c:tx>
            <c:strRef>
              <c:f>'RISQUE CHIMIQUE'!$C$29</c:f>
              <c:strCache>
                <c:ptCount val="1"/>
                <c:pt idx="0">
                  <c:v>NB FICHES ACTION REALISEES / AN </c:v>
                </c:pt>
              </c:strCache>
            </c:strRef>
          </c:tx>
          <c:spPr>
            <a:ln w="28575" cap="rnd">
              <a:solidFill>
                <a:schemeClr val="accent2"/>
              </a:solidFill>
              <a:round/>
            </a:ln>
            <a:effectLst/>
          </c:spPr>
          <c:marker>
            <c:symbol val="none"/>
          </c:marker>
          <c:dLbls>
            <c:dLbl>
              <c:idx val="0"/>
              <c:layout>
                <c:manualLayout>
                  <c:x val="2.7271493870746392E-2"/>
                  <c:y val="-3.15690417428667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A6-4CEE-9695-8DEBBF19E998}"/>
                </c:ext>
              </c:extLst>
            </c:dLbl>
            <c:dLbl>
              <c:idx val="1"/>
              <c:layout>
                <c:manualLayout>
                  <c:x val="2.9750720586268792E-2"/>
                  <c:y val="-0.117256440759219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A6-4CEE-9695-8DEBBF19E998}"/>
                </c:ext>
              </c:extLst>
            </c:dLbl>
            <c:dLbl>
              <c:idx val="2"/>
              <c:layout>
                <c:manualLayout>
                  <c:x val="5.7022214457015094E-2"/>
                  <c:y val="-8.5687399016352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A6-4CEE-9695-8DEBBF19E998}"/>
                </c:ext>
              </c:extLst>
            </c:dLbl>
            <c:dLbl>
              <c:idx val="3"/>
              <c:layout>
                <c:manualLayout>
                  <c:x val="3.4709174017313681E-2"/>
                  <c:y val="-9.29849142889786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9A6-4CEE-9695-8DEBBF19E998}"/>
                </c:ext>
              </c:extLst>
            </c:dLbl>
            <c:dLbl>
              <c:idx val="4"/>
              <c:layout>
                <c:manualLayout>
                  <c:x val="2.4792267155223813E-2"/>
                  <c:y val="-8.86704041104477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9A6-4CEE-9695-8DEBBF19E99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lumMod val="7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'RISQUE CHIMIQUE'!$D$27:$H$27</c:f>
              <c:numCache>
                <c:formatCode>General</c:formatCode>
                <c:ptCount val="5"/>
                <c:pt idx="0">
                  <c:v>2021</c:v>
                </c:pt>
                <c:pt idx="1">
                  <c:v>2022</c:v>
                </c:pt>
                <c:pt idx="2">
                  <c:v>2023</c:v>
                </c:pt>
                <c:pt idx="3">
                  <c:v>2024</c:v>
                </c:pt>
                <c:pt idx="4">
                  <c:v>2025</c:v>
                </c:pt>
              </c:numCache>
            </c:numRef>
          </c:cat>
          <c:val>
            <c:numRef>
              <c:f>'RISQUE CHIMIQUE'!$D$29:$H$29</c:f>
              <c:numCache>
                <c:formatCode>General</c:formatCode>
                <c:ptCount val="5"/>
                <c:pt idx="0">
                  <c:v>2</c:v>
                </c:pt>
                <c:pt idx="1">
                  <c:v>2</c:v>
                </c:pt>
                <c:pt idx="2">
                  <c:v>8</c:v>
                </c:pt>
                <c:pt idx="3">
                  <c:v>10</c:v>
                </c:pt>
                <c:pt idx="4">
                  <c:v>12</c:v>
                </c:pt>
              </c:numCache>
            </c:numRef>
          </c:val>
          <c:smooth val="0"/>
          <c:extLst>
            <c:ext xmlns:c16="http://schemas.microsoft.com/office/drawing/2014/chart" uri="{C3380CC4-5D6E-409C-BE32-E72D297353CC}">
              <c16:uniqueId val="{00000006-E9A6-4CEE-9695-8DEBBF19E998}"/>
            </c:ext>
          </c:extLst>
        </c:ser>
        <c:dLbls>
          <c:showLegendKey val="0"/>
          <c:showVal val="0"/>
          <c:showCatName val="0"/>
          <c:showSerName val="0"/>
          <c:showPercent val="0"/>
          <c:showBubbleSize val="0"/>
        </c:dLbls>
        <c:marker val="1"/>
        <c:smooth val="0"/>
        <c:axId val="666150760"/>
        <c:axId val="594782104"/>
      </c:lineChart>
      <c:catAx>
        <c:axId val="666150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94782104"/>
        <c:crosses val="autoZero"/>
        <c:auto val="1"/>
        <c:lblAlgn val="ctr"/>
        <c:lblOffset val="100"/>
        <c:noMultiLvlLbl val="0"/>
      </c:catAx>
      <c:valAx>
        <c:axId val="594782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66150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i="0" baseline="0">
                <a:solidFill>
                  <a:srgbClr val="0070C0"/>
                </a:solidFill>
              </a:rPr>
              <a:t>ACTIONS DE TRANSFORMATION / TMS</a:t>
            </a:r>
          </a:p>
        </c:rich>
      </c:tx>
      <c:layout>
        <c:manualLayout>
          <c:xMode val="edge"/>
          <c:yMode val="edge"/>
          <c:x val="0.19266060440962182"/>
          <c:y val="3.267819619224335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TMS!$D$17</c:f>
              <c:strCache>
                <c:ptCount val="1"/>
                <c:pt idx="0">
                  <c:v>Nb TRANSFORMATION SA*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6.7044225961213596E-3"/>
                  <c:y val="-6.6123253200673429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70C0"/>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BF-4458-B287-73CDBF6DBCB4}"/>
                </c:ext>
              </c:extLst>
            </c:dLbl>
            <c:dLbl>
              <c:idx val="1"/>
              <c:layout>
                <c:manualLayout>
                  <c:x val="-1.00566338941821E-2"/>
                  <c:y val="-6.8998177252876505E-2"/>
                </c:manualLayout>
              </c:layout>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rgbClr val="0070C0"/>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BF-4458-B287-73CDBF6DBCB4}"/>
                </c:ext>
              </c:extLst>
            </c:dLbl>
            <c:dLbl>
              <c:idx val="2"/>
              <c:layout>
                <c:manualLayout>
                  <c:x val="-2.5141584735455223E-2"/>
                  <c:y val="-7.7622949409486067E-2"/>
                </c:manualLayout>
              </c:layout>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rgbClr val="0070C0"/>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BF-4458-B287-73CDBF6DBCB4}"/>
                </c:ext>
              </c:extLst>
            </c:dLbl>
            <c:dLbl>
              <c:idx val="3"/>
              <c:layout>
                <c:manualLayout>
                  <c:x val="-8.5428703619625804E-2"/>
                  <c:y val="-1.9539611929173507E-2"/>
                </c:manualLayout>
              </c:layout>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rgbClr val="0070C0"/>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BF-4458-B287-73CDBF6DBCB4}"/>
                </c:ext>
              </c:extLst>
            </c:dLbl>
            <c:dLbl>
              <c:idx val="4"/>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rgbClr val="0070C0"/>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4-D4BF-4458-B287-73CDBF6DBCB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TMS!$E$16:$I$16</c:f>
              <c:numCache>
                <c:formatCode>General</c:formatCode>
                <c:ptCount val="5"/>
                <c:pt idx="0">
                  <c:v>2021</c:v>
                </c:pt>
                <c:pt idx="1">
                  <c:v>2022</c:v>
                </c:pt>
                <c:pt idx="2">
                  <c:v>2023</c:v>
                </c:pt>
                <c:pt idx="3">
                  <c:v>2024</c:v>
                </c:pt>
                <c:pt idx="4">
                  <c:v>2025</c:v>
                </c:pt>
              </c:numCache>
            </c:numRef>
          </c:cat>
          <c:val>
            <c:numRef>
              <c:f>TMS!$E$17:$I$17</c:f>
              <c:numCache>
                <c:formatCode>General</c:formatCode>
                <c:ptCount val="5"/>
                <c:pt idx="0">
                  <c:v>17</c:v>
                </c:pt>
                <c:pt idx="1">
                  <c:v>14</c:v>
                </c:pt>
                <c:pt idx="2">
                  <c:v>26</c:v>
                </c:pt>
                <c:pt idx="3">
                  <c:v>66</c:v>
                </c:pt>
                <c:pt idx="4">
                  <c:v>14</c:v>
                </c:pt>
              </c:numCache>
            </c:numRef>
          </c:val>
          <c:smooth val="0"/>
          <c:extLst>
            <c:ext xmlns:c16="http://schemas.microsoft.com/office/drawing/2014/chart" uri="{C3380CC4-5D6E-409C-BE32-E72D297353CC}">
              <c16:uniqueId val="{00000005-D4BF-4458-B287-73CDBF6DBCB4}"/>
            </c:ext>
          </c:extLst>
        </c:ser>
        <c:ser>
          <c:idx val="1"/>
          <c:order val="1"/>
          <c:tx>
            <c:strRef>
              <c:f>TMS!$D$18</c:f>
              <c:strCache>
                <c:ptCount val="1"/>
                <c:pt idx="0">
                  <c:v>NB TRANSFORMATION NSA*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1.6761056490303399E-3"/>
                  <c:y val="4.02489367308446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BF-4458-B287-73CDBF6DBCB4}"/>
                </c:ext>
              </c:extLst>
            </c:dLbl>
            <c:dLbl>
              <c:idx val="1"/>
              <c:layout>
                <c:manualLayout>
                  <c:x val="2.0113267788364017E-2"/>
                  <c:y val="4.0248936730844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BF-4458-B287-73CDBF6DBCB4}"/>
                </c:ext>
              </c:extLst>
            </c:dLbl>
            <c:dLbl>
              <c:idx val="2"/>
              <c:layout>
                <c:manualLayout>
                  <c:x val="1.3408845192242719E-2"/>
                  <c:y val="2.5874316469828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4BF-4458-B287-73CDBF6DBCB4}"/>
                </c:ext>
              </c:extLst>
            </c:dLbl>
            <c:dLbl>
              <c:idx val="3"/>
              <c:layout>
                <c:manualLayout>
                  <c:x val="4.8607063821879855E-2"/>
                  <c:y val="-2.5874316469828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4BF-4458-B287-73CDBF6DBCB4}"/>
                </c:ext>
              </c:extLst>
            </c:dLbl>
            <c:dLbl>
              <c:idx val="4"/>
              <c:layout>
                <c:manualLayout>
                  <c:x val="-8.0453071153456318E-2"/>
                  <c:y val="2.8749240522031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4BF-4458-B287-73CDBF6DBCB4}"/>
                </c:ext>
              </c:extLst>
            </c:dLbl>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accent2">
                        <a:lumMod val="7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TMS!$E$16:$I$16</c:f>
              <c:numCache>
                <c:formatCode>General</c:formatCode>
                <c:ptCount val="5"/>
                <c:pt idx="0">
                  <c:v>2021</c:v>
                </c:pt>
                <c:pt idx="1">
                  <c:v>2022</c:v>
                </c:pt>
                <c:pt idx="2">
                  <c:v>2023</c:v>
                </c:pt>
                <c:pt idx="3">
                  <c:v>2024</c:v>
                </c:pt>
                <c:pt idx="4">
                  <c:v>2025</c:v>
                </c:pt>
              </c:numCache>
            </c:numRef>
          </c:cat>
          <c:val>
            <c:numRef>
              <c:f>TMS!$E$18:$I$18</c:f>
              <c:numCache>
                <c:formatCode>General</c:formatCode>
                <c:ptCount val="5"/>
                <c:pt idx="0">
                  <c:v>13</c:v>
                </c:pt>
                <c:pt idx="1">
                  <c:v>14</c:v>
                </c:pt>
                <c:pt idx="2">
                  <c:v>20</c:v>
                </c:pt>
                <c:pt idx="3">
                  <c:v>62</c:v>
                </c:pt>
                <c:pt idx="4">
                  <c:v>14</c:v>
                </c:pt>
              </c:numCache>
            </c:numRef>
          </c:val>
          <c:smooth val="0"/>
          <c:extLst>
            <c:ext xmlns:c16="http://schemas.microsoft.com/office/drawing/2014/chart" uri="{C3380CC4-5D6E-409C-BE32-E72D297353CC}">
              <c16:uniqueId val="{0000000B-D4BF-4458-B287-73CDBF6DBCB4}"/>
            </c:ext>
          </c:extLst>
        </c:ser>
        <c:dLbls>
          <c:showLegendKey val="0"/>
          <c:showVal val="0"/>
          <c:showCatName val="0"/>
          <c:showSerName val="0"/>
          <c:showPercent val="0"/>
          <c:showBubbleSize val="0"/>
        </c:dLbls>
        <c:marker val="1"/>
        <c:smooth val="0"/>
        <c:axId val="590153488"/>
        <c:axId val="590153816"/>
      </c:lineChart>
      <c:catAx>
        <c:axId val="59015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90153816"/>
        <c:crosses val="autoZero"/>
        <c:auto val="1"/>
        <c:lblAlgn val="ctr"/>
        <c:lblOffset val="100"/>
        <c:noMultiLvlLbl val="0"/>
      </c:catAx>
      <c:valAx>
        <c:axId val="590153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90153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0" baseline="0">
              <a:solidFill>
                <a:srgbClr val="0070C0"/>
              </a:solidFill>
              <a:latin typeface="+mn-lt"/>
              <a:ea typeface="+mn-ea"/>
              <a:cs typeface="+mn-cs"/>
            </a:defRPr>
          </a:pPr>
          <a:endParaRPr lang="fr-FR"/>
        </a:p>
      </c:txPr>
    </c:title>
    <c:autoTitleDeleted val="0"/>
    <c:plotArea>
      <c:layout>
        <c:manualLayout>
          <c:layoutTarget val="inner"/>
          <c:xMode val="edge"/>
          <c:yMode val="edge"/>
          <c:x val="5.6966093524023785E-2"/>
          <c:y val="0.19046193327630453"/>
          <c:w val="0.90006935223322648"/>
          <c:h val="0.73170116459993395"/>
        </c:manualLayout>
      </c:layout>
      <c:barChart>
        <c:barDir val="col"/>
        <c:grouping val="clustered"/>
        <c:varyColors val="0"/>
        <c:ser>
          <c:idx val="0"/>
          <c:order val="0"/>
          <c:tx>
            <c:strRef>
              <c:f>MACHINE!$D$16</c:f>
              <c:strCache>
                <c:ptCount val="1"/>
                <c:pt idx="0">
                  <c:v>Enquêtes machines dangereuses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70C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MACHINE!$E$15:$I$15</c:f>
              <c:numCache>
                <c:formatCode>General</c:formatCode>
                <c:ptCount val="5"/>
                <c:pt idx="0">
                  <c:v>2021</c:v>
                </c:pt>
                <c:pt idx="1">
                  <c:v>2022</c:v>
                </c:pt>
                <c:pt idx="2">
                  <c:v>2023</c:v>
                </c:pt>
                <c:pt idx="3">
                  <c:v>2024</c:v>
                </c:pt>
                <c:pt idx="4">
                  <c:v>2025</c:v>
                </c:pt>
              </c:numCache>
            </c:numRef>
          </c:cat>
          <c:val>
            <c:numRef>
              <c:f>MACHINE!$E$16:$I$16</c:f>
              <c:numCache>
                <c:formatCode>General</c:formatCode>
                <c:ptCount val="5"/>
                <c:pt idx="0">
                  <c:v>4</c:v>
                </c:pt>
                <c:pt idx="1">
                  <c:v>4</c:v>
                </c:pt>
                <c:pt idx="2">
                  <c:v>4</c:v>
                </c:pt>
                <c:pt idx="3">
                  <c:v>4</c:v>
                </c:pt>
                <c:pt idx="4">
                  <c:v>4</c:v>
                </c:pt>
              </c:numCache>
            </c:numRef>
          </c:val>
          <c:extLst>
            <c:ext xmlns:c16="http://schemas.microsoft.com/office/drawing/2014/chart" uri="{C3380CC4-5D6E-409C-BE32-E72D297353CC}">
              <c16:uniqueId val="{00000000-D158-475D-9B22-0AF39FA0A330}"/>
            </c:ext>
          </c:extLst>
        </c:ser>
        <c:dLbls>
          <c:showLegendKey val="0"/>
          <c:showVal val="0"/>
          <c:showCatName val="0"/>
          <c:showSerName val="0"/>
          <c:showPercent val="0"/>
          <c:showBubbleSize val="0"/>
        </c:dLbls>
        <c:gapWidth val="219"/>
        <c:overlap val="-27"/>
        <c:axId val="643368520"/>
        <c:axId val="643368848"/>
      </c:barChart>
      <c:catAx>
        <c:axId val="643368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43368848"/>
        <c:crosses val="autoZero"/>
        <c:auto val="1"/>
        <c:lblAlgn val="ctr"/>
        <c:lblOffset val="100"/>
        <c:noMultiLvlLbl val="0"/>
      </c:catAx>
      <c:valAx>
        <c:axId val="643368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43368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i="0" baseline="0">
                <a:solidFill>
                  <a:srgbClr val="0070C0"/>
                </a:solidFill>
              </a:rPr>
              <a:t>FORMATIONS TRAVAUX EN HAUTEUR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CDH!$D$15</c:f>
              <c:strCache>
                <c:ptCount val="1"/>
                <c:pt idx="0">
                  <c:v>FORMATIONS CDH REALISEES / 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70C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CDH!$E$14:$I$14</c:f>
              <c:numCache>
                <c:formatCode>General</c:formatCode>
                <c:ptCount val="5"/>
                <c:pt idx="0">
                  <c:v>2021</c:v>
                </c:pt>
                <c:pt idx="1">
                  <c:v>2022</c:v>
                </c:pt>
                <c:pt idx="2">
                  <c:v>2023</c:v>
                </c:pt>
                <c:pt idx="3">
                  <c:v>2024</c:v>
                </c:pt>
                <c:pt idx="4">
                  <c:v>2025</c:v>
                </c:pt>
              </c:numCache>
            </c:numRef>
          </c:cat>
          <c:val>
            <c:numRef>
              <c:f>CDH!$E$15:$I$15</c:f>
              <c:numCache>
                <c:formatCode>General</c:formatCode>
                <c:ptCount val="5"/>
                <c:pt idx="0">
                  <c:v>1</c:v>
                </c:pt>
                <c:pt idx="1">
                  <c:v>3</c:v>
                </c:pt>
                <c:pt idx="2">
                  <c:v>3</c:v>
                </c:pt>
                <c:pt idx="3">
                  <c:v>4</c:v>
                </c:pt>
                <c:pt idx="4">
                  <c:v>3</c:v>
                </c:pt>
              </c:numCache>
            </c:numRef>
          </c:val>
          <c:extLst>
            <c:ext xmlns:c16="http://schemas.microsoft.com/office/drawing/2014/chart" uri="{C3380CC4-5D6E-409C-BE32-E72D297353CC}">
              <c16:uniqueId val="{00000000-4532-4200-ABE4-0DC62D470640}"/>
            </c:ext>
          </c:extLst>
        </c:ser>
        <c:dLbls>
          <c:showLegendKey val="0"/>
          <c:showVal val="0"/>
          <c:showCatName val="0"/>
          <c:showSerName val="0"/>
          <c:showPercent val="0"/>
          <c:showBubbleSize val="0"/>
        </c:dLbls>
        <c:gapWidth val="150"/>
        <c:axId val="586790160"/>
        <c:axId val="586792784"/>
      </c:barChart>
      <c:lineChart>
        <c:grouping val="standard"/>
        <c:varyColors val="0"/>
        <c:ser>
          <c:idx val="1"/>
          <c:order val="1"/>
          <c:tx>
            <c:strRef>
              <c:f>CDH!$D$16</c:f>
              <c:strCache>
                <c:ptCount val="1"/>
                <c:pt idx="0">
                  <c:v>FORMATIONS CDH CUMULEES</c:v>
                </c:pt>
              </c:strCache>
            </c:strRef>
          </c:tx>
          <c:spPr>
            <a:ln w="28575" cap="rnd">
              <a:solidFill>
                <a:schemeClr val="accent2"/>
              </a:solidFill>
              <a:round/>
            </a:ln>
            <a:effectLst/>
          </c:spPr>
          <c:marker>
            <c:symbol val="none"/>
          </c:marker>
          <c:dLbls>
            <c:dLbl>
              <c:idx val="0"/>
              <c:layout>
                <c:manualLayout>
                  <c:x val="-3.0261457804030851E-3"/>
                  <c:y val="-7.3158473061696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32-4200-ABE4-0DC62D470640}"/>
                </c:ext>
              </c:extLst>
            </c:dLbl>
            <c:dLbl>
              <c:idx val="1"/>
              <c:layout>
                <c:manualLayout>
                  <c:x val="-3.0261457804030851E-3"/>
                  <c:y val="-7.31584730616966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32-4200-ABE4-0DC62D470640}"/>
                </c:ext>
              </c:extLst>
            </c:dLbl>
            <c:dLbl>
              <c:idx val="2"/>
              <c:layout>
                <c:manualLayout>
                  <c:x val="-1.5130728902015536E-2"/>
                  <c:y val="-7.62067427726005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32-4200-ABE4-0DC62D470640}"/>
                </c:ext>
              </c:extLst>
            </c:dLbl>
            <c:dLbl>
              <c:idx val="3"/>
              <c:layout>
                <c:manualLayout>
                  <c:x val="-3.4800676474635479E-2"/>
                  <c:y val="-4.5724045663560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532-4200-ABE4-0DC62D47064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lumMod val="7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CDH!$E$14:$I$14</c:f>
              <c:numCache>
                <c:formatCode>General</c:formatCode>
                <c:ptCount val="5"/>
                <c:pt idx="0">
                  <c:v>2021</c:v>
                </c:pt>
                <c:pt idx="1">
                  <c:v>2022</c:v>
                </c:pt>
                <c:pt idx="2">
                  <c:v>2023</c:v>
                </c:pt>
                <c:pt idx="3">
                  <c:v>2024</c:v>
                </c:pt>
                <c:pt idx="4">
                  <c:v>2025</c:v>
                </c:pt>
              </c:numCache>
            </c:numRef>
          </c:cat>
          <c:val>
            <c:numRef>
              <c:f>CDH!$E$16:$I$16</c:f>
              <c:numCache>
                <c:formatCode>General</c:formatCode>
                <c:ptCount val="5"/>
                <c:pt idx="0">
                  <c:v>1</c:v>
                </c:pt>
                <c:pt idx="1">
                  <c:v>4</c:v>
                </c:pt>
                <c:pt idx="2">
                  <c:v>7</c:v>
                </c:pt>
                <c:pt idx="3">
                  <c:v>11</c:v>
                </c:pt>
                <c:pt idx="4">
                  <c:v>14</c:v>
                </c:pt>
              </c:numCache>
            </c:numRef>
          </c:val>
          <c:smooth val="0"/>
          <c:extLst>
            <c:ext xmlns:c16="http://schemas.microsoft.com/office/drawing/2014/chart" uri="{C3380CC4-5D6E-409C-BE32-E72D297353CC}">
              <c16:uniqueId val="{00000005-4532-4200-ABE4-0DC62D470640}"/>
            </c:ext>
          </c:extLst>
        </c:ser>
        <c:dLbls>
          <c:showLegendKey val="0"/>
          <c:showVal val="0"/>
          <c:showCatName val="0"/>
          <c:showSerName val="0"/>
          <c:showPercent val="0"/>
          <c:showBubbleSize val="0"/>
        </c:dLbls>
        <c:marker val="1"/>
        <c:smooth val="0"/>
        <c:axId val="586790160"/>
        <c:axId val="586792784"/>
      </c:lineChart>
      <c:catAx>
        <c:axId val="58679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86792784"/>
        <c:crosses val="autoZero"/>
        <c:auto val="1"/>
        <c:lblAlgn val="ctr"/>
        <c:lblOffset val="100"/>
        <c:noMultiLvlLbl val="0"/>
      </c:catAx>
      <c:valAx>
        <c:axId val="586792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86790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Nombre</c:v>
                </c:pt>
              </c:strCache>
            </c:strRef>
          </c:tx>
          <c:spPr>
            <a:solidFill>
              <a:schemeClr val="accent1"/>
            </a:solidFill>
            <a:ln>
              <a:noFill/>
            </a:ln>
            <a:effectLst>
              <a:outerShdw blurRad="254000" sx="102000" sy="102000" algn="ctr" rotWithShape="0">
                <a:prstClr val="black">
                  <a:alpha val="20000"/>
                </a:prstClr>
              </a:outerShdw>
            </a:effectLst>
          </c:spPr>
          <c:invertIfNegative val="0"/>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Feuil1!$A$2:$A$7</c:f>
              <c:strCache>
                <c:ptCount val="6"/>
                <c:pt idx="0">
                  <c:v>embauche</c:v>
                </c:pt>
                <c:pt idx="1">
                  <c:v>périodique</c:v>
                </c:pt>
                <c:pt idx="2">
                  <c:v>prereprise</c:v>
                </c:pt>
                <c:pt idx="3">
                  <c:v>reprise</c:v>
                </c:pt>
                <c:pt idx="4">
                  <c:v>demande</c:v>
                </c:pt>
                <c:pt idx="5">
                  <c:v>autres (mi-carrière, postexpo, enquête)</c:v>
                </c:pt>
              </c:strCache>
            </c:strRef>
          </c:cat>
          <c:val>
            <c:numRef>
              <c:f>Feuil1!$B$2:$B$7</c:f>
              <c:numCache>
                <c:formatCode>#,##0</c:formatCode>
                <c:ptCount val="6"/>
                <c:pt idx="0">
                  <c:v>1364</c:v>
                </c:pt>
                <c:pt idx="1">
                  <c:v>1250</c:v>
                </c:pt>
                <c:pt idx="2" formatCode="General">
                  <c:v>676</c:v>
                </c:pt>
                <c:pt idx="3">
                  <c:v>1206</c:v>
                </c:pt>
                <c:pt idx="4">
                  <c:v>1257</c:v>
                </c:pt>
                <c:pt idx="5" formatCode="General">
                  <c:v>103</c:v>
                </c:pt>
              </c:numCache>
            </c:numRef>
          </c:val>
          <c:extLst>
            <c:ext xmlns:c16="http://schemas.microsoft.com/office/drawing/2014/chart" uri="{C3380CC4-5D6E-409C-BE32-E72D297353CC}">
              <c16:uniqueId val="{00000000-10B9-454B-9B0D-498D99C34DA9}"/>
            </c:ext>
          </c:extLst>
        </c:ser>
        <c:dLbls>
          <c:showLegendKey val="0"/>
          <c:showVal val="0"/>
          <c:showCatName val="0"/>
          <c:showSerName val="0"/>
          <c:showPercent val="0"/>
          <c:showBubbleSize val="0"/>
        </c:dLbls>
        <c:gapWidth val="150"/>
        <c:axId val="1185447464"/>
        <c:axId val="1185441888"/>
      </c:barChart>
      <c:catAx>
        <c:axId val="1185447464"/>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fr-FR"/>
          </a:p>
        </c:txPr>
        <c:crossAx val="1185441888"/>
        <c:crosses val="autoZero"/>
        <c:auto val="1"/>
        <c:lblAlgn val="ctr"/>
        <c:lblOffset val="100"/>
        <c:noMultiLvlLbl val="0"/>
      </c:catAx>
      <c:valAx>
        <c:axId val="1185441888"/>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crossAx val="1185447464"/>
        <c:crosses val="autoZero"/>
        <c:crossBetween val="between"/>
      </c:valAx>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Nombre</c:v>
                </c:pt>
              </c:strCache>
            </c:strRef>
          </c:tx>
          <c:spPr>
            <a:solidFill>
              <a:schemeClr val="accent1"/>
            </a:solidFill>
            <a:ln>
              <a:noFill/>
            </a:ln>
            <a:effectLst>
              <a:outerShdw blurRad="254000" sx="102000" sy="102000" algn="ctr" rotWithShape="0">
                <a:prstClr val="black">
                  <a:alpha val="20000"/>
                </a:prstClr>
              </a:outerShdw>
            </a:effectLst>
          </c:spPr>
          <c:invertIfNegative val="0"/>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Feuil1!$A$2:$A$11</c:f>
              <c:strCache>
                <c:ptCount val="10"/>
                <c:pt idx="0">
                  <c:v>embauche</c:v>
                </c:pt>
                <c:pt idx="1">
                  <c:v>périodique</c:v>
                </c:pt>
                <c:pt idx="2">
                  <c:v>périodique SIR</c:v>
                </c:pt>
                <c:pt idx="3">
                  <c:v>préreprise</c:v>
                </c:pt>
                <c:pt idx="4">
                  <c:v>reprise</c:v>
                </c:pt>
                <c:pt idx="5">
                  <c:v>demande</c:v>
                </c:pt>
                <c:pt idx="6">
                  <c:v>bilan 50 ans</c:v>
                </c:pt>
                <c:pt idx="7">
                  <c:v>mi-carrière</c:v>
                </c:pt>
                <c:pt idx="8">
                  <c:v>suivi, réorientation MT</c:v>
                </c:pt>
                <c:pt idx="9">
                  <c:v>autres</c:v>
                </c:pt>
              </c:strCache>
            </c:strRef>
          </c:cat>
          <c:val>
            <c:numRef>
              <c:f>Feuil1!$B$2:$B$11</c:f>
              <c:numCache>
                <c:formatCode>#,##0</c:formatCode>
                <c:ptCount val="10"/>
                <c:pt idx="0">
                  <c:v>2133</c:v>
                </c:pt>
                <c:pt idx="1">
                  <c:v>1447</c:v>
                </c:pt>
                <c:pt idx="2" formatCode="General">
                  <c:v>239</c:v>
                </c:pt>
                <c:pt idx="3" formatCode="General">
                  <c:v>12</c:v>
                </c:pt>
                <c:pt idx="4" formatCode="General">
                  <c:v>56</c:v>
                </c:pt>
                <c:pt idx="5" formatCode="General">
                  <c:v>84</c:v>
                </c:pt>
                <c:pt idx="6" formatCode="General">
                  <c:v>20</c:v>
                </c:pt>
                <c:pt idx="7" formatCode="General">
                  <c:v>80</c:v>
                </c:pt>
                <c:pt idx="8" formatCode="General">
                  <c:v>8</c:v>
                </c:pt>
                <c:pt idx="9" formatCode="General">
                  <c:v>22</c:v>
                </c:pt>
              </c:numCache>
            </c:numRef>
          </c:val>
          <c:extLst>
            <c:ext xmlns:c16="http://schemas.microsoft.com/office/drawing/2014/chart" uri="{C3380CC4-5D6E-409C-BE32-E72D297353CC}">
              <c16:uniqueId val="{00000000-EBBD-41AC-86A9-64D9E304D75E}"/>
            </c:ext>
          </c:extLst>
        </c:ser>
        <c:dLbls>
          <c:showLegendKey val="0"/>
          <c:showVal val="0"/>
          <c:showCatName val="0"/>
          <c:showSerName val="0"/>
          <c:showPercent val="0"/>
          <c:showBubbleSize val="0"/>
        </c:dLbls>
        <c:gapWidth val="150"/>
        <c:axId val="1179817624"/>
        <c:axId val="1179813688"/>
      </c:barChart>
      <c:catAx>
        <c:axId val="1179817624"/>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fr-FR"/>
          </a:p>
        </c:txPr>
        <c:crossAx val="1179813688"/>
        <c:crosses val="autoZero"/>
        <c:auto val="1"/>
        <c:lblAlgn val="ctr"/>
        <c:lblOffset val="100"/>
        <c:noMultiLvlLbl val="0"/>
      </c:catAx>
      <c:valAx>
        <c:axId val="1179813688"/>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crossAx val="1179817624"/>
        <c:crosses val="autoZero"/>
        <c:crossBetween val="between"/>
      </c:valAx>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3382-42BF-AA8D-6A089F379264}"/>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3382-42BF-AA8D-6A089F379264}"/>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3382-42BF-AA8D-6A089F379264}"/>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3382-42BF-AA8D-6A089F379264}"/>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3382-42BF-AA8D-6A089F379264}"/>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3382-42BF-AA8D-6A089F379264}"/>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3382-42BF-AA8D-6A089F37926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Feuil1!$A$2:$A$8</c:f>
              <c:strCache>
                <c:ptCount val="7"/>
                <c:pt idx="0">
                  <c:v>embauche</c:v>
                </c:pt>
                <c:pt idx="1">
                  <c:v>périodique</c:v>
                </c:pt>
                <c:pt idx="2">
                  <c:v>périodique SIR</c:v>
                </c:pt>
                <c:pt idx="3">
                  <c:v>préreprise</c:v>
                </c:pt>
                <c:pt idx="4">
                  <c:v>reprise</c:v>
                </c:pt>
                <c:pt idx="5">
                  <c:v>demande</c:v>
                </c:pt>
                <c:pt idx="6">
                  <c:v>autre (post-expo,mi-carrière,réorientation, enquête)</c:v>
                </c:pt>
              </c:strCache>
            </c:strRef>
          </c:cat>
          <c:val>
            <c:numRef>
              <c:f>Feuil1!$B$2:$B$8</c:f>
              <c:numCache>
                <c:formatCode>General</c:formatCode>
                <c:ptCount val="7"/>
                <c:pt idx="0">
                  <c:v>35</c:v>
                </c:pt>
                <c:pt idx="1">
                  <c:v>27</c:v>
                </c:pt>
                <c:pt idx="2">
                  <c:v>2</c:v>
                </c:pt>
                <c:pt idx="3">
                  <c:v>7</c:v>
                </c:pt>
                <c:pt idx="4">
                  <c:v>13</c:v>
                </c:pt>
                <c:pt idx="5">
                  <c:v>13</c:v>
                </c:pt>
                <c:pt idx="6">
                  <c:v>2</c:v>
                </c:pt>
              </c:numCache>
            </c:numRef>
          </c:val>
          <c:extLst>
            <c:ext xmlns:c16="http://schemas.microsoft.com/office/drawing/2014/chart" uri="{C3380CC4-5D6E-409C-BE32-E72D297353CC}">
              <c16:uniqueId val="{00000000-7BC7-4845-8517-84CEE9DDDEB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F4E0838-0F16-4095-FF29-0BF77A4BB02B}"/>
              </a:ext>
            </a:extLst>
          </p:cNvPr>
          <p:cNvSpPr>
            <a:spLocks noGrp="1"/>
          </p:cNvSpPr>
          <p:nvPr>
            <p:ph type="hdr" sz="quarter"/>
          </p:nvPr>
        </p:nvSpPr>
        <p:spPr>
          <a:xfrm>
            <a:off x="0" y="0"/>
            <a:ext cx="2918136" cy="495446"/>
          </a:xfrm>
          <a:prstGeom prst="rect">
            <a:avLst/>
          </a:prstGeom>
        </p:spPr>
        <p:txBody>
          <a:bodyPr vert="horz" lIns="91440" tIns="45720" rIns="91440" bIns="45720" rtlCol="0"/>
          <a:lstStyle>
            <a:lvl1pPr algn="l">
              <a:defRPr sz="1200">
                <a:latin typeface="Arial" panose="020B0604020202020204" pitchFamily="34" charset="0"/>
                <a:ea typeface="Lucida Sans Unicode" pitchFamily="34" charset="0"/>
              </a:defRPr>
            </a:lvl1pPr>
          </a:lstStyle>
          <a:p>
            <a:pPr>
              <a:defRPr/>
            </a:pPr>
            <a:endParaRPr lang="fr-FR"/>
          </a:p>
        </p:txBody>
      </p:sp>
      <p:sp>
        <p:nvSpPr>
          <p:cNvPr id="3" name="Espace réservé de la date 2">
            <a:extLst>
              <a:ext uri="{FF2B5EF4-FFF2-40B4-BE49-F238E27FC236}">
                <a16:creationId xmlns:a16="http://schemas.microsoft.com/office/drawing/2014/main" id="{9CDACD04-3C4B-9862-C462-3F4437B80C45}"/>
              </a:ext>
            </a:extLst>
          </p:cNvPr>
          <p:cNvSpPr>
            <a:spLocks noGrp="1"/>
          </p:cNvSpPr>
          <p:nvPr>
            <p:ph type="dt" sz="quarter" idx="1"/>
          </p:nvPr>
        </p:nvSpPr>
        <p:spPr>
          <a:xfrm>
            <a:off x="3816023" y="0"/>
            <a:ext cx="2918136" cy="495446"/>
          </a:xfrm>
          <a:prstGeom prst="rect">
            <a:avLst/>
          </a:prstGeom>
        </p:spPr>
        <p:txBody>
          <a:bodyPr vert="horz" lIns="91440" tIns="45720" rIns="91440" bIns="45720" rtlCol="0"/>
          <a:lstStyle>
            <a:lvl1pPr algn="r">
              <a:defRPr sz="1200">
                <a:latin typeface="Arial" panose="020B0604020202020204" pitchFamily="34" charset="0"/>
                <a:ea typeface="Lucida Sans Unicode" pitchFamily="34" charset="0"/>
              </a:defRPr>
            </a:lvl1pPr>
          </a:lstStyle>
          <a:p>
            <a:pPr>
              <a:defRPr/>
            </a:pPr>
            <a:fld id="{75592D6C-89AD-4AEC-8366-9F3929AD1117}" type="datetimeFigureOut">
              <a:rPr lang="fr-FR"/>
              <a:pPr>
                <a:defRPr/>
              </a:pPr>
              <a:t>02/06/2026</a:t>
            </a:fld>
            <a:endParaRPr lang="fr-FR"/>
          </a:p>
        </p:txBody>
      </p:sp>
      <p:sp>
        <p:nvSpPr>
          <p:cNvPr id="4" name="Espace réservé du pied de page 3">
            <a:extLst>
              <a:ext uri="{FF2B5EF4-FFF2-40B4-BE49-F238E27FC236}">
                <a16:creationId xmlns:a16="http://schemas.microsoft.com/office/drawing/2014/main" id="{D138DA08-EB05-3169-20B9-409F67D8522F}"/>
              </a:ext>
            </a:extLst>
          </p:cNvPr>
          <p:cNvSpPr>
            <a:spLocks noGrp="1"/>
          </p:cNvSpPr>
          <p:nvPr>
            <p:ph type="ftr" sz="quarter" idx="2"/>
          </p:nvPr>
        </p:nvSpPr>
        <p:spPr>
          <a:xfrm>
            <a:off x="0" y="9370868"/>
            <a:ext cx="2918136" cy="495446"/>
          </a:xfrm>
          <a:prstGeom prst="rect">
            <a:avLst/>
          </a:prstGeom>
        </p:spPr>
        <p:txBody>
          <a:bodyPr vert="horz" lIns="91440" tIns="45720" rIns="91440" bIns="45720" rtlCol="0" anchor="b"/>
          <a:lstStyle>
            <a:lvl1pPr algn="l">
              <a:defRPr sz="1200">
                <a:latin typeface="Arial" panose="020B0604020202020204" pitchFamily="34" charset="0"/>
                <a:ea typeface="Lucida Sans Unicode" pitchFamily="34" charset="0"/>
              </a:defRPr>
            </a:lvl1pPr>
          </a:lstStyle>
          <a:p>
            <a:pPr>
              <a:defRPr/>
            </a:pPr>
            <a:endParaRPr lang="fr-FR"/>
          </a:p>
        </p:txBody>
      </p:sp>
      <p:sp>
        <p:nvSpPr>
          <p:cNvPr id="5" name="Espace réservé du numéro de diapositive 4">
            <a:extLst>
              <a:ext uri="{FF2B5EF4-FFF2-40B4-BE49-F238E27FC236}">
                <a16:creationId xmlns:a16="http://schemas.microsoft.com/office/drawing/2014/main" id="{C4050929-5D06-38A8-D6FB-375F9C3B2272}"/>
              </a:ext>
            </a:extLst>
          </p:cNvPr>
          <p:cNvSpPr>
            <a:spLocks noGrp="1"/>
          </p:cNvSpPr>
          <p:nvPr>
            <p:ph type="sldNum" sz="quarter" idx="3"/>
          </p:nvPr>
        </p:nvSpPr>
        <p:spPr>
          <a:xfrm>
            <a:off x="3816023" y="9370868"/>
            <a:ext cx="2918136" cy="495446"/>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9FEA4B7-09CF-4C54-8BF1-324CBF65F5AA}" type="slidenum">
              <a:rPr lang="fr-FR" altLang="fr-FR"/>
              <a:pPr>
                <a:defRPr/>
              </a:pPr>
              <a:t>‹N°›</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AutoShape 1">
            <a:extLst>
              <a:ext uri="{FF2B5EF4-FFF2-40B4-BE49-F238E27FC236}">
                <a16:creationId xmlns:a16="http://schemas.microsoft.com/office/drawing/2014/main" id="{8ACDA274-AA61-62D4-5F6C-BB5E0ED1074E}"/>
              </a:ext>
            </a:extLst>
          </p:cNvPr>
          <p:cNvSpPr>
            <a:spLocks noChangeArrowheads="1"/>
          </p:cNvSpPr>
          <p:nvPr/>
        </p:nvSpPr>
        <p:spPr bwMode="auto">
          <a:xfrm>
            <a:off x="0" y="0"/>
            <a:ext cx="6735763" cy="98663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3074" name="Rectangle 2">
            <a:extLst>
              <a:ext uri="{FF2B5EF4-FFF2-40B4-BE49-F238E27FC236}">
                <a16:creationId xmlns:a16="http://schemas.microsoft.com/office/drawing/2014/main" id="{A4B16FC8-FF0B-8DCA-C39E-0A1A5BF8CAF0}"/>
              </a:ext>
            </a:extLst>
          </p:cNvPr>
          <p:cNvSpPr>
            <a:spLocks noGrp="1" noChangeArrowheads="1"/>
          </p:cNvSpPr>
          <p:nvPr>
            <p:ph type="hdr"/>
          </p:nvPr>
        </p:nvSpPr>
        <p:spPr bwMode="auto">
          <a:xfrm>
            <a:off x="0" y="0"/>
            <a:ext cx="2916533" cy="492290"/>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Lst>
              <a:defRPr sz="1200">
                <a:solidFill>
                  <a:srgbClr val="000000"/>
                </a:solidFill>
                <a:latin typeface="Times New Roman" pitchFamily="18" charset="0"/>
                <a:ea typeface="Lucida Sans Unicode" pitchFamily="34" charset="0"/>
                <a:cs typeface="Lucida Sans Unicode" pitchFamily="34" charset="0"/>
              </a:defRPr>
            </a:lvl1pPr>
          </a:lstStyle>
          <a:p>
            <a:pPr>
              <a:defRPr/>
            </a:pPr>
            <a:endParaRPr lang="fr-FR" altLang="fr-FR"/>
          </a:p>
        </p:txBody>
      </p:sp>
      <p:sp>
        <p:nvSpPr>
          <p:cNvPr id="3075" name="Rectangle 3">
            <a:extLst>
              <a:ext uri="{FF2B5EF4-FFF2-40B4-BE49-F238E27FC236}">
                <a16:creationId xmlns:a16="http://schemas.microsoft.com/office/drawing/2014/main" id="{BF36B451-575D-9AD4-61DC-47D9B8129810}"/>
              </a:ext>
            </a:extLst>
          </p:cNvPr>
          <p:cNvSpPr>
            <a:spLocks noGrp="1" noChangeArrowheads="1"/>
          </p:cNvSpPr>
          <p:nvPr>
            <p:ph type="dt"/>
          </p:nvPr>
        </p:nvSpPr>
        <p:spPr bwMode="auto">
          <a:xfrm>
            <a:off x="3816024" y="0"/>
            <a:ext cx="2916533" cy="492290"/>
          </a:xfrm>
          <a:prstGeom prst="rect">
            <a:avLst/>
          </a:prstGeom>
          <a:noFill/>
          <a:ln>
            <a:noFill/>
          </a:ln>
          <a:effectLst/>
        </p:spPr>
        <p:txBody>
          <a:bodyPr vert="horz" wrap="square" lIns="90000" tIns="46800" rIns="90000" bIns="4680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Lst>
              <a:defRPr sz="1200">
                <a:solidFill>
                  <a:srgbClr val="000000"/>
                </a:solidFill>
                <a:latin typeface="Times New Roman" pitchFamily="18" charset="0"/>
                <a:ea typeface="Lucida Sans Unicode" pitchFamily="34" charset="0"/>
                <a:cs typeface="Lucida Sans Unicode" pitchFamily="34" charset="0"/>
              </a:defRPr>
            </a:lvl1pPr>
          </a:lstStyle>
          <a:p>
            <a:pPr>
              <a:defRPr/>
            </a:pPr>
            <a:endParaRPr lang="fr-FR" altLang="fr-FR"/>
          </a:p>
        </p:txBody>
      </p:sp>
      <p:sp>
        <p:nvSpPr>
          <p:cNvPr id="4101" name="Rectangle 4">
            <a:extLst>
              <a:ext uri="{FF2B5EF4-FFF2-40B4-BE49-F238E27FC236}">
                <a16:creationId xmlns:a16="http://schemas.microsoft.com/office/drawing/2014/main" id="{019C0D9E-8607-5C3B-AF8B-A27C7C7254F8}"/>
              </a:ext>
            </a:extLst>
          </p:cNvPr>
          <p:cNvSpPr>
            <a:spLocks noGrp="1" noRot="1" noChangeAspect="1" noChangeArrowheads="1"/>
          </p:cNvSpPr>
          <p:nvPr>
            <p:ph type="sldImg"/>
          </p:nvPr>
        </p:nvSpPr>
        <p:spPr bwMode="auto">
          <a:xfrm>
            <a:off x="901700" y="739775"/>
            <a:ext cx="4930775" cy="369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a:extLst>
              <a:ext uri="{FF2B5EF4-FFF2-40B4-BE49-F238E27FC236}">
                <a16:creationId xmlns:a16="http://schemas.microsoft.com/office/drawing/2014/main" id="{FD6EEC16-B55E-B2EC-B011-F4468035CF5E}"/>
              </a:ext>
            </a:extLst>
          </p:cNvPr>
          <p:cNvSpPr>
            <a:spLocks noGrp="1" noChangeArrowheads="1"/>
          </p:cNvSpPr>
          <p:nvPr>
            <p:ph type="body"/>
          </p:nvPr>
        </p:nvSpPr>
        <p:spPr bwMode="auto">
          <a:xfrm>
            <a:off x="673416" y="4686222"/>
            <a:ext cx="5387327" cy="4438500"/>
          </a:xfrm>
          <a:prstGeom prst="rect">
            <a:avLst/>
          </a:prstGeom>
          <a:noFill/>
          <a:ln>
            <a:noFill/>
          </a:ln>
          <a:effectLst/>
        </p:spPr>
        <p:txBody>
          <a:bodyPr vert="horz" wrap="square" lIns="0" tIns="0" rIns="0" bIns="0" numCol="1" anchor="t" anchorCtr="0" compatLnSpc="1">
            <a:prstTxWarp prst="textNoShape">
              <a:avLst/>
            </a:prstTxWarp>
          </a:bodyPr>
          <a:lstStyle/>
          <a:p>
            <a:pPr lvl="0"/>
            <a:endParaRPr lang="fr-FR" altLang="fr-FR" noProof="0"/>
          </a:p>
        </p:txBody>
      </p:sp>
      <p:sp>
        <p:nvSpPr>
          <p:cNvPr id="3078" name="Rectangle 6">
            <a:extLst>
              <a:ext uri="{FF2B5EF4-FFF2-40B4-BE49-F238E27FC236}">
                <a16:creationId xmlns:a16="http://schemas.microsoft.com/office/drawing/2014/main" id="{7AD0FB55-373D-7312-6B6A-0E890F5FD820}"/>
              </a:ext>
            </a:extLst>
          </p:cNvPr>
          <p:cNvSpPr>
            <a:spLocks noGrp="1" noChangeArrowheads="1"/>
          </p:cNvSpPr>
          <p:nvPr>
            <p:ph type="ftr"/>
          </p:nvPr>
        </p:nvSpPr>
        <p:spPr bwMode="auto">
          <a:xfrm>
            <a:off x="0" y="9370867"/>
            <a:ext cx="2916533" cy="492290"/>
          </a:xfrm>
          <a:prstGeom prst="rect">
            <a:avLst/>
          </a:prstGeom>
          <a:noFill/>
          <a:ln>
            <a:noFill/>
          </a:ln>
          <a:effectLst/>
        </p:spPr>
        <p:txBody>
          <a:bodyPr vert="horz" wrap="square" lIns="90000" tIns="46800" rIns="90000" bIns="46800" numCol="1" anchor="b" anchorCtr="0" compatLnSpc="1">
            <a:prstTxWarp prst="textNoShape">
              <a:avLst/>
            </a:prstTxWarp>
          </a:bodyPr>
          <a:lstStyle>
            <a:lvl1pPr eaLnBrk="1" hangingPunct="1">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Lst>
              <a:defRPr sz="1200">
                <a:solidFill>
                  <a:srgbClr val="000000"/>
                </a:solidFill>
                <a:latin typeface="Times New Roman" pitchFamily="18" charset="0"/>
                <a:ea typeface="Lucida Sans Unicode" pitchFamily="34" charset="0"/>
                <a:cs typeface="Lucida Sans Unicode" pitchFamily="34" charset="0"/>
              </a:defRPr>
            </a:lvl1pPr>
          </a:lstStyle>
          <a:p>
            <a:pPr>
              <a:defRPr/>
            </a:pPr>
            <a:endParaRPr lang="fr-FR" altLang="fr-FR"/>
          </a:p>
        </p:txBody>
      </p:sp>
      <p:sp>
        <p:nvSpPr>
          <p:cNvPr id="3079" name="Rectangle 7">
            <a:extLst>
              <a:ext uri="{FF2B5EF4-FFF2-40B4-BE49-F238E27FC236}">
                <a16:creationId xmlns:a16="http://schemas.microsoft.com/office/drawing/2014/main" id="{4BED9134-8557-1578-462F-8B932EC02223}"/>
              </a:ext>
            </a:extLst>
          </p:cNvPr>
          <p:cNvSpPr>
            <a:spLocks noGrp="1" noChangeArrowheads="1"/>
          </p:cNvSpPr>
          <p:nvPr>
            <p:ph type="sldNum"/>
          </p:nvPr>
        </p:nvSpPr>
        <p:spPr bwMode="auto">
          <a:xfrm>
            <a:off x="3816024" y="9370867"/>
            <a:ext cx="2916533" cy="492290"/>
          </a:xfrm>
          <a:prstGeom prst="rect">
            <a:avLst/>
          </a:prstGeom>
          <a:noFill/>
          <a:ln>
            <a:noFill/>
          </a:ln>
          <a:effectLst/>
        </p:spPr>
        <p:txBody>
          <a:bodyPr vert="horz" wrap="square" lIns="90000" tIns="46800" rIns="90000" bIns="4680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stStyle>
          <a:p>
            <a:pPr>
              <a:defRPr/>
            </a:pPr>
            <a:fld id="{F502FB00-2489-45A9-8698-F6CD007443DA}"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hf hdr="0" ftr="0" dt="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7D349987-D5FA-36DB-9E63-3134B209E4D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pPr>
            <a:fld id="{160B5F1C-DF58-452E-B295-4C20B2DDAFA0}" type="slidenum">
              <a:rPr lang="fr-FR" altLang="fr-FR" smtClean="0"/>
              <a:pPr>
                <a:spcBef>
                  <a:spcPct val="0"/>
                </a:spcBef>
              </a:pPr>
              <a:t>1</a:t>
            </a:fld>
            <a:endParaRPr lang="fr-FR" altLang="fr-FR"/>
          </a:p>
        </p:txBody>
      </p:sp>
      <p:sp>
        <p:nvSpPr>
          <p:cNvPr id="7171" name="Rectangle 1">
            <a:extLst>
              <a:ext uri="{FF2B5EF4-FFF2-40B4-BE49-F238E27FC236}">
                <a16:creationId xmlns:a16="http://schemas.microsoft.com/office/drawing/2014/main" id="{62B154BB-5E17-7C8B-9061-4EF9626CC6BA}"/>
              </a:ext>
            </a:extLst>
          </p:cNvPr>
          <p:cNvSpPr>
            <a:spLocks noGrp="1" noRot="1" noChangeAspect="1" noChangeArrowheads="1" noTextEdit="1"/>
          </p:cNvSpPr>
          <p:nvPr>
            <p:ph type="sldImg"/>
          </p:nvPr>
        </p:nvSpPr>
        <p:spPr>
          <a:xfrm>
            <a:off x="900113" y="739775"/>
            <a:ext cx="4935537" cy="37004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a:extLst>
              <a:ext uri="{FF2B5EF4-FFF2-40B4-BE49-F238E27FC236}">
                <a16:creationId xmlns:a16="http://schemas.microsoft.com/office/drawing/2014/main" id="{003A1556-2157-2E11-F71F-1EC9E98B1C09}"/>
              </a:ext>
            </a:extLst>
          </p:cNvPr>
          <p:cNvSpPr>
            <a:spLocks noGrp="1" noChangeArrowheads="1"/>
          </p:cNvSpPr>
          <p:nvPr>
            <p:ph type="body" idx="1"/>
          </p:nvPr>
        </p:nvSpPr>
        <p:spPr>
          <a:xfrm>
            <a:off x="673416" y="4686223"/>
            <a:ext cx="5388931" cy="44400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AFNOR SPEC 2218 Qualité et </a:t>
            </a:r>
            <a:r>
              <a:rPr lang="fr-FR" dirty="0" err="1"/>
              <a:t>amelioration</a:t>
            </a:r>
            <a:r>
              <a:rPr lang="fr-FR" dirty="0"/>
              <a:t> continu avec 3 niveaux a </a:t>
            </a:r>
            <a:r>
              <a:rPr lang="fr-FR" dirty="0" err="1"/>
              <a:t>detaillés</a:t>
            </a:r>
            <a:r>
              <a:rPr lang="fr-FR" dirty="0"/>
              <a:t> // Offre socle 3 missions PRP SS PDP//</a:t>
            </a:r>
          </a:p>
        </p:txBody>
      </p:sp>
      <p:sp>
        <p:nvSpPr>
          <p:cNvPr id="4" name="Espace réservé du numéro de diapositive 3"/>
          <p:cNvSpPr>
            <a:spLocks noGrp="1"/>
          </p:cNvSpPr>
          <p:nvPr>
            <p:ph type="sldNum" sz="quarter" idx="5"/>
          </p:nvPr>
        </p:nvSpPr>
        <p:spPr/>
        <p:txBody>
          <a:bodyPr/>
          <a:lstStyle/>
          <a:p>
            <a:fld id="{DAAB1089-8C18-467A-AE00-C78ED091AD24}" type="slidenum">
              <a:rPr lang="fr-FR" altLang="fr-FR" smtClean="0"/>
              <a:pPr/>
              <a:t>4</a:t>
            </a:fld>
            <a:endParaRPr lang="fr-FR" altLang="fr-FR"/>
          </a:p>
        </p:txBody>
      </p:sp>
    </p:spTree>
    <p:extLst>
      <p:ext uri="{BB962C8B-B14F-4D97-AF65-F5344CB8AC3E}">
        <p14:creationId xmlns:p14="http://schemas.microsoft.com/office/powerpoint/2010/main" val="1006372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39825" y="812800"/>
            <a:ext cx="5348288" cy="4011613"/>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5"/>
          </p:nvPr>
        </p:nvSpPr>
        <p:spPr/>
        <p:txBody>
          <a:bodyPr/>
          <a:lstStyle/>
          <a:p>
            <a:pPr algn="r">
              <a:buNone/>
            </a:pPr>
            <a:fld id="{B96DA717-CA75-4F6E-8F5B-CBA1AA73D72D}" type="slidenum">
              <a:rPr lang="fr-FR"/>
              <a:t>27</a:t>
            </a:fld>
            <a:endParaRPr lang="fr-FR"/>
          </a:p>
        </p:txBody>
      </p:sp>
    </p:spTree>
    <p:extLst>
      <p:ext uri="{BB962C8B-B14F-4D97-AF65-F5344CB8AC3E}">
        <p14:creationId xmlns:p14="http://schemas.microsoft.com/office/powerpoint/2010/main" val="3635369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Rectangle 4">
            <a:extLst>
              <a:ext uri="{FF2B5EF4-FFF2-40B4-BE49-F238E27FC236}">
                <a16:creationId xmlns:a16="http://schemas.microsoft.com/office/drawing/2014/main" id="{D9B5B07D-55ED-79C1-90B0-95B0BADC1D79}"/>
              </a:ext>
            </a:extLst>
          </p:cNvPr>
          <p:cNvSpPr>
            <a:spLocks noGrp="1" noChangeArrowheads="1"/>
          </p:cNvSpPr>
          <p:nvPr>
            <p:ph type="sldNum" idx="10"/>
          </p:nvPr>
        </p:nvSpPr>
        <p:spPr>
          <a:ln/>
        </p:spPr>
        <p:txBody>
          <a:bodyPr/>
          <a:lstStyle>
            <a:lvl1pPr>
              <a:defRPr/>
            </a:lvl1pPr>
          </a:lstStyle>
          <a:p>
            <a:pPr>
              <a:defRPr/>
            </a:pPr>
            <a:r>
              <a:rPr lang="fr-FR" altLang="fr-FR"/>
              <a:t> –     </a:t>
            </a:r>
            <a:fld id="{C1CAC13F-3D79-4E1C-8060-7C448ED971BF}" type="slidenum">
              <a:rPr lang="fr-FR" altLang="fr-FR" smtClean="0"/>
              <a:pPr>
                <a:defRPr/>
              </a:pPr>
              <a:t>‹N°›</a:t>
            </a:fld>
            <a:endParaRPr lang="fr-FR" altLang="fr-FR"/>
          </a:p>
        </p:txBody>
      </p:sp>
    </p:spTree>
    <p:extLst>
      <p:ext uri="{BB962C8B-B14F-4D97-AF65-F5344CB8AC3E}">
        <p14:creationId xmlns:p14="http://schemas.microsoft.com/office/powerpoint/2010/main" val="2786947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BA7B2385-8848-B484-2211-76B59B07F8A2}"/>
              </a:ext>
            </a:extLst>
          </p:cNvPr>
          <p:cNvSpPr>
            <a:spLocks noGrp="1" noChangeArrowheads="1"/>
          </p:cNvSpPr>
          <p:nvPr>
            <p:ph type="sldNum" idx="10"/>
          </p:nvPr>
        </p:nvSpPr>
        <p:spPr>
          <a:ln/>
        </p:spPr>
        <p:txBody>
          <a:bodyPr/>
          <a:lstStyle>
            <a:lvl1pPr>
              <a:defRPr/>
            </a:lvl1pPr>
          </a:lstStyle>
          <a:p>
            <a:pPr>
              <a:defRPr/>
            </a:pPr>
            <a:r>
              <a:rPr lang="fr-FR" altLang="fr-FR"/>
              <a:t> –     </a:t>
            </a:r>
            <a:fld id="{498D14E6-2FC2-4199-A205-1338E7C7F258}" type="slidenum">
              <a:rPr lang="fr-FR" altLang="fr-FR" smtClean="0"/>
              <a:pPr>
                <a:defRPr/>
              </a:pPr>
              <a:t>‹N°›</a:t>
            </a:fld>
            <a:endParaRPr lang="fr-FR" altLang="fr-FR"/>
          </a:p>
        </p:txBody>
      </p:sp>
    </p:spTree>
    <p:extLst>
      <p:ext uri="{BB962C8B-B14F-4D97-AF65-F5344CB8AC3E}">
        <p14:creationId xmlns:p14="http://schemas.microsoft.com/office/powerpoint/2010/main" val="414551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88125" y="242888"/>
            <a:ext cx="2014538" cy="529113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539750" y="242888"/>
            <a:ext cx="5895975" cy="529113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AC77792E-D935-C8DA-92F3-E980417AF5E9}"/>
              </a:ext>
            </a:extLst>
          </p:cNvPr>
          <p:cNvSpPr>
            <a:spLocks noGrp="1" noChangeArrowheads="1"/>
          </p:cNvSpPr>
          <p:nvPr>
            <p:ph type="sldNum" idx="10"/>
          </p:nvPr>
        </p:nvSpPr>
        <p:spPr>
          <a:ln/>
        </p:spPr>
        <p:txBody>
          <a:bodyPr/>
          <a:lstStyle>
            <a:lvl1pPr>
              <a:defRPr/>
            </a:lvl1pPr>
          </a:lstStyle>
          <a:p>
            <a:pPr>
              <a:defRPr/>
            </a:pPr>
            <a:r>
              <a:rPr lang="fr-FR" altLang="fr-FR"/>
              <a:t> –     </a:t>
            </a:r>
            <a:fld id="{44DF9D35-E8C0-42B3-A8D0-6D8835AB204A}" type="slidenum">
              <a:rPr lang="fr-FR" altLang="fr-FR" smtClean="0"/>
              <a:pPr>
                <a:defRPr/>
              </a:pPr>
              <a:t>‹N°›</a:t>
            </a:fld>
            <a:endParaRPr lang="fr-FR" altLang="fr-FR"/>
          </a:p>
        </p:txBody>
      </p:sp>
    </p:spTree>
    <p:extLst>
      <p:ext uri="{BB962C8B-B14F-4D97-AF65-F5344CB8AC3E}">
        <p14:creationId xmlns:p14="http://schemas.microsoft.com/office/powerpoint/2010/main" val="187195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03973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4400" b="0" strike="noStrike" spc="-1">
              <a:latin typeface="Arial"/>
            </a:endParaRPr>
          </a:p>
        </p:txBody>
      </p:sp>
      <p:sp>
        <p:nvSpPr>
          <p:cNvPr id="46"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4" name="PlaceHolder 3"/>
          <p:cNvSpPr>
            <a:spLocks noGrp="1"/>
          </p:cNvSpPr>
          <p:nvPr>
            <p:ph type="sldNum" idx="1"/>
          </p:nvPr>
        </p:nvSpPr>
        <p:spPr/>
        <p:txBody>
          <a:bodyPr/>
          <a:lstStyle/>
          <a:p>
            <a:fld id="{1FC7CB46-C752-42AA-900B-9D3D31EDD941}" type="slidenum">
              <a:t>‹N°›</a:t>
            </a:fld>
            <a:endParaRPr/>
          </a:p>
        </p:txBody>
      </p:sp>
    </p:spTree>
    <p:extLst>
      <p:ext uri="{BB962C8B-B14F-4D97-AF65-F5344CB8AC3E}">
        <p14:creationId xmlns:p14="http://schemas.microsoft.com/office/powerpoint/2010/main" val="367928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Tree>
    <p:extLst>
      <p:ext uri="{BB962C8B-B14F-4D97-AF65-F5344CB8AC3E}">
        <p14:creationId xmlns:p14="http://schemas.microsoft.com/office/powerpoint/2010/main" val="2652590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54341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Tree>
    <p:extLst>
      <p:ext uri="{BB962C8B-B14F-4D97-AF65-F5344CB8AC3E}">
        <p14:creationId xmlns:p14="http://schemas.microsoft.com/office/powerpoint/2010/main" val="4055802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4963"/>
            <a:ext cx="4037013" cy="3976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604963"/>
            <a:ext cx="4038600" cy="3976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1547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37096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21410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E937B7F0-5CFD-4DDC-FE5D-7620D043BD20}"/>
              </a:ext>
            </a:extLst>
          </p:cNvPr>
          <p:cNvSpPr>
            <a:spLocks noGrp="1" noChangeArrowheads="1"/>
          </p:cNvSpPr>
          <p:nvPr>
            <p:ph type="sldNum" idx="10"/>
          </p:nvPr>
        </p:nvSpPr>
        <p:spPr>
          <a:ln/>
        </p:spPr>
        <p:txBody>
          <a:bodyPr/>
          <a:lstStyle>
            <a:lvl1pPr>
              <a:defRPr/>
            </a:lvl1pPr>
          </a:lstStyle>
          <a:p>
            <a:pPr>
              <a:defRPr/>
            </a:pPr>
            <a:r>
              <a:rPr lang="fr-FR" altLang="fr-FR"/>
              <a:t> –     </a:t>
            </a:r>
            <a:fld id="{DB835D03-1B2E-4973-8247-B52307A1440E}" type="slidenum">
              <a:rPr lang="fr-FR" altLang="fr-FR" smtClean="0"/>
              <a:pPr>
                <a:defRPr/>
              </a:pPr>
              <a:t>‹N°›</a:t>
            </a:fld>
            <a:endParaRPr lang="fr-FR" altLang="fr-FR"/>
          </a:p>
        </p:txBody>
      </p:sp>
    </p:spTree>
    <p:extLst>
      <p:ext uri="{BB962C8B-B14F-4D97-AF65-F5344CB8AC3E}">
        <p14:creationId xmlns:p14="http://schemas.microsoft.com/office/powerpoint/2010/main" val="2001499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379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2399594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2286460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14407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4788"/>
            <a:ext cx="2055813" cy="5376862"/>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04788"/>
            <a:ext cx="6019800" cy="537686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79966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85800" y="204788"/>
            <a:ext cx="7772400" cy="1185862"/>
          </a:xfrm>
        </p:spPr>
        <p:txBody>
          <a:bodyPr/>
          <a:lstStyle/>
          <a:p>
            <a:r>
              <a:rPr lang="fr-FR"/>
              <a:t>Modifiez le style du titre</a:t>
            </a:r>
          </a:p>
        </p:txBody>
      </p:sp>
    </p:spTree>
    <p:extLst>
      <p:ext uri="{BB962C8B-B14F-4D97-AF65-F5344CB8AC3E}">
        <p14:creationId xmlns:p14="http://schemas.microsoft.com/office/powerpoint/2010/main" val="874565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Tree>
    <p:extLst>
      <p:ext uri="{BB962C8B-B14F-4D97-AF65-F5344CB8AC3E}">
        <p14:creationId xmlns:p14="http://schemas.microsoft.com/office/powerpoint/2010/main" val="2508483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41608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Tree>
    <p:extLst>
      <p:ext uri="{BB962C8B-B14F-4D97-AF65-F5344CB8AC3E}">
        <p14:creationId xmlns:p14="http://schemas.microsoft.com/office/powerpoint/2010/main" val="2738626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4963"/>
            <a:ext cx="4025900" cy="395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35500" y="1604963"/>
            <a:ext cx="4027488" cy="395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78156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4">
            <a:extLst>
              <a:ext uri="{FF2B5EF4-FFF2-40B4-BE49-F238E27FC236}">
                <a16:creationId xmlns:a16="http://schemas.microsoft.com/office/drawing/2014/main" id="{CDCD8322-E1E8-600A-B73D-3A26E01563DF}"/>
              </a:ext>
            </a:extLst>
          </p:cNvPr>
          <p:cNvSpPr>
            <a:spLocks noGrp="1" noChangeArrowheads="1"/>
          </p:cNvSpPr>
          <p:nvPr>
            <p:ph type="sldNum" idx="10"/>
          </p:nvPr>
        </p:nvSpPr>
        <p:spPr>
          <a:ln/>
        </p:spPr>
        <p:txBody>
          <a:bodyPr/>
          <a:lstStyle>
            <a:lvl1pPr>
              <a:defRPr/>
            </a:lvl1pPr>
          </a:lstStyle>
          <a:p>
            <a:pPr>
              <a:defRPr/>
            </a:pPr>
            <a:r>
              <a:rPr lang="fr-FR" altLang="fr-FR"/>
              <a:t> –     </a:t>
            </a:r>
            <a:fld id="{C8F1611E-F7E2-41B3-B899-DA1219C967DC}" type="slidenum">
              <a:rPr lang="fr-FR" altLang="fr-FR" smtClean="0"/>
              <a:pPr>
                <a:defRPr/>
              </a:pPr>
              <a:t>‹N°›</a:t>
            </a:fld>
            <a:endParaRPr lang="fr-FR" altLang="fr-FR"/>
          </a:p>
        </p:txBody>
      </p:sp>
    </p:spTree>
    <p:extLst>
      <p:ext uri="{BB962C8B-B14F-4D97-AF65-F5344CB8AC3E}">
        <p14:creationId xmlns:p14="http://schemas.microsoft.com/office/powerpoint/2010/main" val="2894018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95301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154626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531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1573523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2015717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73822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96075" y="1604963"/>
            <a:ext cx="2136775" cy="3954462"/>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284163" y="1604963"/>
            <a:ext cx="6259512" cy="395446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27395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539750" y="1557338"/>
            <a:ext cx="3954463" cy="3976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557338"/>
            <a:ext cx="3956050" cy="3976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54B4BFFF-FCDF-4E06-540E-01858999726D}"/>
              </a:ext>
            </a:extLst>
          </p:cNvPr>
          <p:cNvSpPr>
            <a:spLocks noGrp="1" noChangeArrowheads="1"/>
          </p:cNvSpPr>
          <p:nvPr>
            <p:ph type="sldNum" idx="10"/>
          </p:nvPr>
        </p:nvSpPr>
        <p:spPr>
          <a:ln/>
        </p:spPr>
        <p:txBody>
          <a:bodyPr/>
          <a:lstStyle>
            <a:lvl1pPr>
              <a:defRPr/>
            </a:lvl1pPr>
          </a:lstStyle>
          <a:p>
            <a:pPr>
              <a:defRPr/>
            </a:pPr>
            <a:r>
              <a:rPr lang="fr-FR" altLang="fr-FR"/>
              <a:t> –     </a:t>
            </a:r>
            <a:fld id="{1117F86F-D949-4319-BBBF-29F65251FC8D}" type="slidenum">
              <a:rPr lang="fr-FR" altLang="fr-FR" smtClean="0"/>
              <a:pPr>
                <a:defRPr/>
              </a:pPr>
              <a:t>‹N°›</a:t>
            </a:fld>
            <a:endParaRPr lang="fr-FR" altLang="fr-FR"/>
          </a:p>
        </p:txBody>
      </p:sp>
    </p:spTree>
    <p:extLst>
      <p:ext uri="{BB962C8B-B14F-4D97-AF65-F5344CB8AC3E}">
        <p14:creationId xmlns:p14="http://schemas.microsoft.com/office/powerpoint/2010/main" val="3516352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6BB8CB48-54AC-BD85-048E-E95705F5A982}"/>
              </a:ext>
            </a:extLst>
          </p:cNvPr>
          <p:cNvSpPr>
            <a:spLocks noGrp="1" noChangeArrowheads="1"/>
          </p:cNvSpPr>
          <p:nvPr>
            <p:ph type="sldNum" idx="10"/>
          </p:nvPr>
        </p:nvSpPr>
        <p:spPr>
          <a:ln/>
        </p:spPr>
        <p:txBody>
          <a:bodyPr/>
          <a:lstStyle>
            <a:lvl1pPr>
              <a:defRPr/>
            </a:lvl1pPr>
          </a:lstStyle>
          <a:p>
            <a:pPr>
              <a:defRPr/>
            </a:pPr>
            <a:r>
              <a:rPr lang="fr-FR" altLang="fr-FR"/>
              <a:t> –     </a:t>
            </a:r>
            <a:fld id="{21DFE6BC-63F8-4CE6-9F5F-0D38FCD39618}" type="slidenum">
              <a:rPr lang="fr-FR" altLang="fr-FR" smtClean="0"/>
              <a:pPr>
                <a:defRPr/>
              </a:pPr>
              <a:t>‹N°›</a:t>
            </a:fld>
            <a:endParaRPr lang="fr-FR" altLang="fr-FR"/>
          </a:p>
        </p:txBody>
      </p:sp>
    </p:spTree>
    <p:extLst>
      <p:ext uri="{BB962C8B-B14F-4D97-AF65-F5344CB8AC3E}">
        <p14:creationId xmlns:p14="http://schemas.microsoft.com/office/powerpoint/2010/main" val="417255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a:extLst>
              <a:ext uri="{FF2B5EF4-FFF2-40B4-BE49-F238E27FC236}">
                <a16:creationId xmlns:a16="http://schemas.microsoft.com/office/drawing/2014/main" id="{A539E6D2-56F4-41B8-3E9F-9A86773A4FB3}"/>
              </a:ext>
            </a:extLst>
          </p:cNvPr>
          <p:cNvSpPr>
            <a:spLocks noGrp="1" noChangeArrowheads="1"/>
          </p:cNvSpPr>
          <p:nvPr>
            <p:ph type="sldNum" idx="10"/>
          </p:nvPr>
        </p:nvSpPr>
        <p:spPr>
          <a:ln/>
        </p:spPr>
        <p:txBody>
          <a:bodyPr/>
          <a:lstStyle>
            <a:lvl1pPr>
              <a:defRPr/>
            </a:lvl1pPr>
          </a:lstStyle>
          <a:p>
            <a:pPr>
              <a:defRPr/>
            </a:pPr>
            <a:r>
              <a:rPr lang="fr-FR" altLang="fr-FR"/>
              <a:t> –     </a:t>
            </a:r>
            <a:fld id="{09C2C47A-B81C-4636-B068-E65F3BB9B565}" type="slidenum">
              <a:rPr lang="fr-FR" altLang="fr-FR" smtClean="0"/>
              <a:pPr>
                <a:defRPr/>
              </a:pPr>
              <a:t>‹N°›</a:t>
            </a:fld>
            <a:endParaRPr lang="fr-FR" altLang="fr-FR"/>
          </a:p>
        </p:txBody>
      </p:sp>
    </p:spTree>
    <p:extLst>
      <p:ext uri="{BB962C8B-B14F-4D97-AF65-F5344CB8AC3E}">
        <p14:creationId xmlns:p14="http://schemas.microsoft.com/office/powerpoint/2010/main" val="24370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ED3B2AA-A605-CAA0-9E7F-E12613CEB8F0}"/>
              </a:ext>
            </a:extLst>
          </p:cNvPr>
          <p:cNvSpPr>
            <a:spLocks noGrp="1" noChangeArrowheads="1"/>
          </p:cNvSpPr>
          <p:nvPr>
            <p:ph type="sldNum" idx="10"/>
          </p:nvPr>
        </p:nvSpPr>
        <p:spPr>
          <a:ln/>
        </p:spPr>
        <p:txBody>
          <a:bodyPr/>
          <a:lstStyle>
            <a:lvl1pPr>
              <a:defRPr/>
            </a:lvl1pPr>
          </a:lstStyle>
          <a:p>
            <a:pPr>
              <a:defRPr/>
            </a:pPr>
            <a:r>
              <a:rPr lang="fr-FR" altLang="fr-FR"/>
              <a:t> –     </a:t>
            </a:r>
            <a:fld id="{1081B07F-ABB3-4D42-8A58-6A94FBB886FB}" type="slidenum">
              <a:rPr lang="fr-FR" altLang="fr-FR" smtClean="0"/>
              <a:pPr>
                <a:defRPr/>
              </a:pPr>
              <a:t>‹N°›</a:t>
            </a:fld>
            <a:endParaRPr lang="fr-FR" altLang="fr-FR"/>
          </a:p>
        </p:txBody>
      </p:sp>
    </p:spTree>
    <p:extLst>
      <p:ext uri="{BB962C8B-B14F-4D97-AF65-F5344CB8AC3E}">
        <p14:creationId xmlns:p14="http://schemas.microsoft.com/office/powerpoint/2010/main" val="2381543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a:extLst>
              <a:ext uri="{FF2B5EF4-FFF2-40B4-BE49-F238E27FC236}">
                <a16:creationId xmlns:a16="http://schemas.microsoft.com/office/drawing/2014/main" id="{4FF08C27-61ED-428A-CBF8-CA1E2F54211B}"/>
              </a:ext>
            </a:extLst>
          </p:cNvPr>
          <p:cNvSpPr>
            <a:spLocks noGrp="1" noChangeArrowheads="1"/>
          </p:cNvSpPr>
          <p:nvPr>
            <p:ph type="sldNum" idx="10"/>
          </p:nvPr>
        </p:nvSpPr>
        <p:spPr>
          <a:ln/>
        </p:spPr>
        <p:txBody>
          <a:bodyPr/>
          <a:lstStyle>
            <a:lvl1pPr>
              <a:defRPr/>
            </a:lvl1pPr>
          </a:lstStyle>
          <a:p>
            <a:pPr>
              <a:defRPr/>
            </a:pPr>
            <a:r>
              <a:rPr lang="fr-FR" altLang="fr-FR"/>
              <a:t> –     </a:t>
            </a:r>
            <a:fld id="{17362B4B-6D81-4A6A-B267-86E091A4738B}" type="slidenum">
              <a:rPr lang="fr-FR" altLang="fr-FR" smtClean="0"/>
              <a:pPr>
                <a:defRPr/>
              </a:pPr>
              <a:t>‹N°›</a:t>
            </a:fld>
            <a:endParaRPr lang="fr-FR" altLang="fr-FR"/>
          </a:p>
        </p:txBody>
      </p:sp>
    </p:spTree>
    <p:extLst>
      <p:ext uri="{BB962C8B-B14F-4D97-AF65-F5344CB8AC3E}">
        <p14:creationId xmlns:p14="http://schemas.microsoft.com/office/powerpoint/2010/main" val="331019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a:extLst>
              <a:ext uri="{FF2B5EF4-FFF2-40B4-BE49-F238E27FC236}">
                <a16:creationId xmlns:a16="http://schemas.microsoft.com/office/drawing/2014/main" id="{4AB867BF-289D-2287-34F8-E01E8E287F2A}"/>
              </a:ext>
            </a:extLst>
          </p:cNvPr>
          <p:cNvSpPr>
            <a:spLocks noGrp="1" noChangeArrowheads="1"/>
          </p:cNvSpPr>
          <p:nvPr>
            <p:ph type="sldNum" idx="10"/>
          </p:nvPr>
        </p:nvSpPr>
        <p:spPr>
          <a:ln/>
        </p:spPr>
        <p:txBody>
          <a:bodyPr/>
          <a:lstStyle>
            <a:lvl1pPr>
              <a:defRPr/>
            </a:lvl1pPr>
          </a:lstStyle>
          <a:p>
            <a:pPr>
              <a:defRPr/>
            </a:pPr>
            <a:r>
              <a:rPr lang="fr-FR" altLang="fr-FR"/>
              <a:t> –     </a:t>
            </a:r>
            <a:fld id="{ED077B14-374A-4D06-9176-182FA303E866}" type="slidenum">
              <a:rPr lang="fr-FR" altLang="fr-FR" smtClean="0"/>
              <a:pPr>
                <a:defRPr/>
              </a:pPr>
              <a:t>‹N°›</a:t>
            </a:fld>
            <a:endParaRPr lang="fr-FR" altLang="fr-FR"/>
          </a:p>
        </p:txBody>
      </p:sp>
    </p:spTree>
    <p:extLst>
      <p:ext uri="{BB962C8B-B14F-4D97-AF65-F5344CB8AC3E}">
        <p14:creationId xmlns:p14="http://schemas.microsoft.com/office/powerpoint/2010/main" val="2897200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55A71EAF-74C6-4852-3F8B-D1805A8DDA25}"/>
              </a:ext>
            </a:extLst>
          </p:cNvPr>
          <p:cNvSpPr>
            <a:spLocks noChangeArrowheads="1"/>
          </p:cNvSpPr>
          <p:nvPr/>
        </p:nvSpPr>
        <p:spPr bwMode="auto">
          <a:xfrm>
            <a:off x="0" y="6035675"/>
            <a:ext cx="9140825" cy="827088"/>
          </a:xfrm>
          <a:prstGeom prst="rect">
            <a:avLst/>
          </a:prstGeom>
          <a:solidFill>
            <a:srgbClr val="B7B12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027" name="Rectangle 2">
            <a:extLst>
              <a:ext uri="{FF2B5EF4-FFF2-40B4-BE49-F238E27FC236}">
                <a16:creationId xmlns:a16="http://schemas.microsoft.com/office/drawing/2014/main" id="{D1124DC2-5C4D-159B-47F6-C1899E23BD2B}"/>
              </a:ext>
            </a:extLst>
          </p:cNvPr>
          <p:cNvSpPr>
            <a:spLocks noGrp="1" noChangeArrowheads="1"/>
          </p:cNvSpPr>
          <p:nvPr>
            <p:ph type="title"/>
          </p:nvPr>
        </p:nvSpPr>
        <p:spPr bwMode="auto">
          <a:xfrm>
            <a:off x="539750" y="242888"/>
            <a:ext cx="8062913" cy="963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fr-FR"/>
              <a:t>Cliquez pour éditer le format du texte-titre</a:t>
            </a:r>
          </a:p>
        </p:txBody>
      </p:sp>
      <p:sp>
        <p:nvSpPr>
          <p:cNvPr id="1028" name="Rectangle 3">
            <a:extLst>
              <a:ext uri="{FF2B5EF4-FFF2-40B4-BE49-F238E27FC236}">
                <a16:creationId xmlns:a16="http://schemas.microsoft.com/office/drawing/2014/main" id="{D20D0C49-D8C5-5CF6-9E48-F5422494931E}"/>
              </a:ext>
            </a:extLst>
          </p:cNvPr>
          <p:cNvSpPr>
            <a:spLocks noGrp="1" noChangeArrowheads="1"/>
          </p:cNvSpPr>
          <p:nvPr>
            <p:ph type="body" idx="1"/>
          </p:nvPr>
        </p:nvSpPr>
        <p:spPr bwMode="auto">
          <a:xfrm>
            <a:off x="539750" y="1557338"/>
            <a:ext cx="8062913" cy="3976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p:txBody>
      </p:sp>
      <p:sp>
        <p:nvSpPr>
          <p:cNvPr id="2" name="Rectangle 4">
            <a:extLst>
              <a:ext uri="{FF2B5EF4-FFF2-40B4-BE49-F238E27FC236}">
                <a16:creationId xmlns:a16="http://schemas.microsoft.com/office/drawing/2014/main" id="{5951713B-01AD-F7A9-7ADC-177B4EEF1168}"/>
              </a:ext>
            </a:extLst>
          </p:cNvPr>
          <p:cNvSpPr>
            <a:spLocks noGrp="1" noChangeArrowheads="1"/>
          </p:cNvSpPr>
          <p:nvPr>
            <p:ph type="sldNum"/>
          </p:nvPr>
        </p:nvSpPr>
        <p:spPr bwMode="auto">
          <a:xfrm>
            <a:off x="3419475" y="6267450"/>
            <a:ext cx="5183188" cy="268288"/>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FFFFFF"/>
                </a:solidFill>
              </a:defRPr>
            </a:lvl1pPr>
          </a:lstStyle>
          <a:p>
            <a:pPr>
              <a:defRPr/>
            </a:pPr>
            <a:r>
              <a:rPr lang="fr-FR" altLang="fr-FR"/>
              <a:t> –     </a:t>
            </a:r>
            <a:fld id="{223E8164-309A-4E54-ACE1-04988DFC8984}" type="slidenum">
              <a:rPr lang="fr-FR" altLang="fr-FR" smtClean="0"/>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20" r:id="rId12"/>
    <p:sldLayoutId id="2147483721" r:id="rId13"/>
  </p:sldLayoutIdLst>
  <p:txStyles>
    <p:titleStyle>
      <a:lvl1pPr algn="l" defTabSz="449263" rtl="0" eaLnBrk="0" fontAlgn="base" hangingPunct="0">
        <a:lnSpc>
          <a:spcPct val="85000"/>
        </a:lnSpc>
        <a:spcBef>
          <a:spcPct val="0"/>
        </a:spcBef>
        <a:spcAft>
          <a:spcPct val="0"/>
        </a:spcAft>
        <a:buClr>
          <a:srgbClr val="000000"/>
        </a:buClr>
        <a:buSzPct val="100000"/>
        <a:buFont typeface="Times New Roman" panose="02020603050405020304" pitchFamily="18" charset="0"/>
        <a:defRPr sz="3200" b="1">
          <a:solidFill>
            <a:srgbClr val="B7B128"/>
          </a:solidFill>
          <a:latin typeface="+mj-lt"/>
          <a:ea typeface="+mj-ea"/>
          <a:cs typeface="+mj-cs"/>
        </a:defRPr>
      </a:lvl1pPr>
      <a:lvl2pPr algn="l" defTabSz="449263" rtl="0" eaLnBrk="0" fontAlgn="base" hangingPunct="0">
        <a:lnSpc>
          <a:spcPct val="85000"/>
        </a:lnSpc>
        <a:spcBef>
          <a:spcPct val="0"/>
        </a:spcBef>
        <a:spcAft>
          <a:spcPct val="0"/>
        </a:spcAft>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cs typeface="Lucida Sans Unicode" pitchFamily="34" charset="0"/>
        </a:defRPr>
      </a:lvl2pPr>
      <a:lvl3pPr algn="l" defTabSz="449263" rtl="0" eaLnBrk="0" fontAlgn="base" hangingPunct="0">
        <a:lnSpc>
          <a:spcPct val="85000"/>
        </a:lnSpc>
        <a:spcBef>
          <a:spcPct val="0"/>
        </a:spcBef>
        <a:spcAft>
          <a:spcPct val="0"/>
        </a:spcAft>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cs typeface="Lucida Sans Unicode" pitchFamily="34" charset="0"/>
        </a:defRPr>
      </a:lvl3pPr>
      <a:lvl4pPr algn="l" defTabSz="449263" rtl="0" eaLnBrk="0" fontAlgn="base" hangingPunct="0">
        <a:lnSpc>
          <a:spcPct val="85000"/>
        </a:lnSpc>
        <a:spcBef>
          <a:spcPct val="0"/>
        </a:spcBef>
        <a:spcAft>
          <a:spcPct val="0"/>
        </a:spcAft>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cs typeface="Lucida Sans Unicode" pitchFamily="34" charset="0"/>
        </a:defRPr>
      </a:lvl4pPr>
      <a:lvl5pPr algn="l" defTabSz="449263" rtl="0" eaLnBrk="0" fontAlgn="base" hangingPunct="0">
        <a:lnSpc>
          <a:spcPct val="85000"/>
        </a:lnSpc>
        <a:spcBef>
          <a:spcPct val="0"/>
        </a:spcBef>
        <a:spcAft>
          <a:spcPct val="0"/>
        </a:spcAft>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cs typeface="Lucida Sans Unicode" pitchFamily="34" charset="0"/>
        </a:defRPr>
      </a:lvl5pPr>
      <a:lvl6pPr marL="2514600" indent="-228600" algn="l" defTabSz="449263" rtl="0"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cs typeface="Lucida Sans Unicode" pitchFamily="34" charset="0"/>
        </a:defRPr>
      </a:lvl6pPr>
      <a:lvl7pPr marL="2971800" indent="-228600" algn="l" defTabSz="449263" rtl="0"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cs typeface="Lucida Sans Unicode" pitchFamily="34" charset="0"/>
        </a:defRPr>
      </a:lvl7pPr>
      <a:lvl8pPr marL="3429000" indent="-228600" algn="l" defTabSz="449263" rtl="0"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cs typeface="Lucida Sans Unicode" pitchFamily="34" charset="0"/>
        </a:defRPr>
      </a:lvl8pPr>
      <a:lvl9pPr marL="3886200" indent="-228600" algn="l" defTabSz="449263" rtl="0"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cs typeface="Lucida Sans Unicode" pitchFamily="34" charset="0"/>
        </a:defRPr>
      </a:lvl9pPr>
    </p:titleStyle>
    <p:bodyStyle>
      <a:lvl1pPr marL="342900" indent="-342900" algn="l" defTabSz="449263" rtl="0" eaLnBrk="0" fontAlgn="base" hangingPunct="0">
        <a:spcBef>
          <a:spcPts val="2438"/>
        </a:spcBef>
        <a:spcAft>
          <a:spcPct val="0"/>
        </a:spcAft>
        <a:buClr>
          <a:srgbClr val="000000"/>
        </a:buClr>
        <a:buSzPct val="100000"/>
        <a:buFont typeface="Times New Roman" panose="02020603050405020304" pitchFamily="18" charset="0"/>
        <a:defRPr sz="2600">
          <a:solidFill>
            <a:srgbClr val="000000"/>
          </a:solidFill>
          <a:latin typeface="+mn-lt"/>
          <a:ea typeface="+mn-ea"/>
          <a:cs typeface="+mn-cs"/>
        </a:defRPr>
      </a:lvl1pPr>
      <a:lvl2pPr marL="742950" indent="-285750" algn="l" defTabSz="449263" rtl="0" eaLnBrk="0" fontAlgn="base" hangingPunct="0">
        <a:spcBef>
          <a:spcPts val="950"/>
        </a:spcBef>
        <a:spcAft>
          <a:spcPct val="0"/>
        </a:spcAft>
        <a:buClr>
          <a:srgbClr val="000000"/>
        </a:buClr>
        <a:buSzPct val="100000"/>
        <a:buFont typeface="Times New Roman" panose="02020603050405020304" pitchFamily="18" charset="0"/>
        <a:defRPr sz="1900">
          <a:solidFill>
            <a:srgbClr val="000000"/>
          </a:solidFill>
          <a:latin typeface="+mn-lt"/>
          <a:ea typeface="+mn-ea"/>
          <a:cs typeface="+mn-cs"/>
        </a:defRPr>
      </a:lvl2pPr>
      <a:lvl3pPr marL="1143000" indent="-228600" algn="l" defTabSz="449263" rtl="0" eaLnBrk="0" fontAlgn="base" hangingPunct="0">
        <a:spcBef>
          <a:spcPts val="350"/>
        </a:spcBef>
        <a:spcAft>
          <a:spcPct val="0"/>
        </a:spcAft>
        <a:buClr>
          <a:srgbClr val="000000"/>
        </a:buClr>
        <a:buSzPct val="100000"/>
        <a:buFont typeface="Times New Roman" panose="02020603050405020304" pitchFamily="18" charset="0"/>
        <a:defRPr sz="1400">
          <a:solidFill>
            <a:srgbClr val="000000"/>
          </a:solidFill>
          <a:latin typeface="+mn-lt"/>
          <a:ea typeface="+mn-ea"/>
          <a:cs typeface="+mn-cs"/>
        </a:defRPr>
      </a:lvl3pPr>
      <a:lvl4pPr marL="1600200" indent="-228600" algn="l" defTabSz="449263" rtl="0" eaLnBrk="0" fontAlgn="base" hangingPunct="0">
        <a:spcBef>
          <a:spcPts val="325"/>
        </a:spcBef>
        <a:spcAft>
          <a:spcPct val="0"/>
        </a:spcAft>
        <a:buClr>
          <a:srgbClr val="000000"/>
        </a:buClr>
        <a:buSzPct val="100000"/>
        <a:buFont typeface="Times New Roman" panose="02020603050405020304" pitchFamily="18" charset="0"/>
        <a:defRPr sz="1300">
          <a:solidFill>
            <a:srgbClr val="000000"/>
          </a:solidFill>
          <a:latin typeface="+mn-lt"/>
          <a:ea typeface="+mn-ea"/>
          <a:cs typeface="+mn-cs"/>
        </a:defRPr>
      </a:lvl4pPr>
      <a:lvl5pPr marL="2057400" indent="-228600" algn="l" defTabSz="449263" rtl="0" eaLnBrk="0" fontAlgn="base" hangingPunct="0">
        <a:spcBef>
          <a:spcPts val="325"/>
        </a:spcBef>
        <a:spcAft>
          <a:spcPct val="0"/>
        </a:spcAft>
        <a:buClr>
          <a:srgbClr val="000000"/>
        </a:buClr>
        <a:buSzPct val="100000"/>
        <a:buFont typeface="Times New Roman" panose="02020603050405020304" pitchFamily="18" charset="0"/>
        <a:defRPr sz="1300">
          <a:solidFill>
            <a:srgbClr val="000000"/>
          </a:solidFill>
          <a:latin typeface="+mn-lt"/>
          <a:ea typeface="+mn-ea"/>
          <a:cs typeface="+mn-cs"/>
        </a:defRPr>
      </a:lvl5pPr>
      <a:lvl6pPr marL="2514600" indent="-228600" algn="l" defTabSz="449263" rtl="0" fontAlgn="base">
        <a:spcBef>
          <a:spcPts val="325"/>
        </a:spcBef>
        <a:spcAft>
          <a:spcPct val="0"/>
        </a:spcAft>
        <a:buClr>
          <a:srgbClr val="000000"/>
        </a:buClr>
        <a:buSzPct val="100000"/>
        <a:buFont typeface="Times New Roman" pitchFamily="18" charset="0"/>
        <a:defRPr sz="1300">
          <a:solidFill>
            <a:srgbClr val="000000"/>
          </a:solidFill>
          <a:latin typeface="+mn-lt"/>
          <a:ea typeface="+mn-ea"/>
          <a:cs typeface="+mn-cs"/>
        </a:defRPr>
      </a:lvl6pPr>
      <a:lvl7pPr marL="2971800" indent="-228600" algn="l" defTabSz="449263" rtl="0" fontAlgn="base">
        <a:spcBef>
          <a:spcPts val="325"/>
        </a:spcBef>
        <a:spcAft>
          <a:spcPct val="0"/>
        </a:spcAft>
        <a:buClr>
          <a:srgbClr val="000000"/>
        </a:buClr>
        <a:buSzPct val="100000"/>
        <a:buFont typeface="Times New Roman" pitchFamily="18" charset="0"/>
        <a:defRPr sz="1300">
          <a:solidFill>
            <a:srgbClr val="000000"/>
          </a:solidFill>
          <a:latin typeface="+mn-lt"/>
          <a:ea typeface="+mn-ea"/>
          <a:cs typeface="+mn-cs"/>
        </a:defRPr>
      </a:lvl7pPr>
      <a:lvl8pPr marL="3429000" indent="-228600" algn="l" defTabSz="449263" rtl="0" fontAlgn="base">
        <a:spcBef>
          <a:spcPts val="325"/>
        </a:spcBef>
        <a:spcAft>
          <a:spcPct val="0"/>
        </a:spcAft>
        <a:buClr>
          <a:srgbClr val="000000"/>
        </a:buClr>
        <a:buSzPct val="100000"/>
        <a:buFont typeface="Times New Roman" pitchFamily="18" charset="0"/>
        <a:defRPr sz="1300">
          <a:solidFill>
            <a:srgbClr val="000000"/>
          </a:solidFill>
          <a:latin typeface="+mn-lt"/>
          <a:ea typeface="+mn-ea"/>
          <a:cs typeface="+mn-cs"/>
        </a:defRPr>
      </a:lvl8pPr>
      <a:lvl9pPr marL="3886200" indent="-228600" algn="l" defTabSz="449263" rtl="0" fontAlgn="base">
        <a:spcBef>
          <a:spcPts val="325"/>
        </a:spcBef>
        <a:spcAft>
          <a:spcPct val="0"/>
        </a:spcAft>
        <a:buClr>
          <a:srgbClr val="000000"/>
        </a:buClr>
        <a:buSzPct val="100000"/>
        <a:buFont typeface="Times New Roman" pitchFamily="18" charset="0"/>
        <a:defRPr sz="13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4A2EED55-4751-1277-26A0-5A5D5AEF5BC1}"/>
              </a:ext>
            </a:extLst>
          </p:cNvPr>
          <p:cNvSpPr>
            <a:spLocks noChangeArrowheads="1"/>
          </p:cNvSpPr>
          <p:nvPr/>
        </p:nvSpPr>
        <p:spPr bwMode="auto">
          <a:xfrm>
            <a:off x="0" y="0"/>
            <a:ext cx="9140825" cy="5649913"/>
          </a:xfrm>
          <a:prstGeom prst="rect">
            <a:avLst/>
          </a:prstGeom>
          <a:solidFill>
            <a:srgbClr val="B7B12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 name="Text Box 2">
            <a:extLst>
              <a:ext uri="{FF2B5EF4-FFF2-40B4-BE49-F238E27FC236}">
                <a16:creationId xmlns:a16="http://schemas.microsoft.com/office/drawing/2014/main" id="{DCBA6D4C-0B91-5223-F587-AB31FB17E8D8}"/>
              </a:ext>
            </a:extLst>
          </p:cNvPr>
          <p:cNvSpPr txBox="1">
            <a:spLocks noChangeArrowheads="1"/>
          </p:cNvSpPr>
          <p:nvPr/>
        </p:nvSpPr>
        <p:spPr bwMode="auto">
          <a:xfrm>
            <a:off x="261938" y="6497638"/>
            <a:ext cx="2519362" cy="182562"/>
          </a:xfrm>
          <a:prstGeom prst="rect">
            <a:avLst/>
          </a:prstGeom>
          <a:solidFill>
            <a:srgbClr val="FFFFFF"/>
          </a:solidFill>
          <a:ln>
            <a:noFill/>
          </a:ln>
          <a:effectLst/>
        </p:spPr>
        <p:txBody>
          <a:bodyPr lIns="0" tIns="0" rIns="0" bIns="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pitchFamily="34" charset="0"/>
                <a:cs typeface="Lucida Sans Unicode"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pitchFamily="34" charset="0"/>
                <a:cs typeface="Lucida Sans Unicode"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pitchFamily="34" charset="0"/>
                <a:cs typeface="Lucida Sans Unicode"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pitchFamily="34" charset="0"/>
                <a:cs typeface="Lucida Sans Unicode"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pitchFamily="34" charset="0"/>
                <a:cs typeface="Lucida Sans Unicode"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pitchFamily="34" charset="0"/>
                <a:cs typeface="Lucida Sans Unicode"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pitchFamily="34" charset="0"/>
                <a:cs typeface="Lucida Sans Unicode"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pitchFamily="34" charset="0"/>
                <a:cs typeface="Lucida Sans Unicode"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pitchFamily="34" charset="0"/>
                <a:cs typeface="Lucida Sans Unicode" pitchFamily="34" charset="0"/>
              </a:defRPr>
            </a:lvl9pPr>
          </a:lstStyle>
          <a:p>
            <a:pPr eaLnBrk="1" hangingPunct="1">
              <a:spcBef>
                <a:spcPts val="750"/>
              </a:spcBef>
              <a:buClr>
                <a:srgbClr val="000000"/>
              </a:buClr>
              <a:buSzPct val="100000"/>
              <a:buFont typeface="Times New Roman" panose="02020603050405020304" pitchFamily="18" charset="0"/>
              <a:buNone/>
              <a:defRPr/>
            </a:pPr>
            <a:r>
              <a:rPr lang="fr-FR" altLang="fr-FR" sz="1200">
                <a:solidFill>
                  <a:srgbClr val="5B652B"/>
                </a:solidFill>
              </a:rPr>
              <a:t>mpn-msa.fr</a:t>
            </a:r>
          </a:p>
        </p:txBody>
      </p:sp>
      <p:sp>
        <p:nvSpPr>
          <p:cNvPr id="2052" name="Rectangle 3">
            <a:extLst>
              <a:ext uri="{FF2B5EF4-FFF2-40B4-BE49-F238E27FC236}">
                <a16:creationId xmlns:a16="http://schemas.microsoft.com/office/drawing/2014/main" id="{F7476D9A-1FD2-5EB0-ED0D-F038E56DC99A}"/>
              </a:ext>
            </a:extLst>
          </p:cNvPr>
          <p:cNvSpPr>
            <a:spLocks noGrp="1" noChangeArrowheads="1"/>
          </p:cNvSpPr>
          <p:nvPr>
            <p:ph type="title"/>
          </p:nvPr>
        </p:nvSpPr>
        <p:spPr bwMode="auto">
          <a:xfrm>
            <a:off x="685800" y="204788"/>
            <a:ext cx="7772400" cy="1185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fr-FR"/>
              <a:t>Cliquez pour éditer le format du texte-titre</a:t>
            </a:r>
          </a:p>
        </p:txBody>
      </p:sp>
      <p:pic>
        <p:nvPicPr>
          <p:cNvPr id="2053" name="Picture 4">
            <a:extLst>
              <a:ext uri="{FF2B5EF4-FFF2-40B4-BE49-F238E27FC236}">
                <a16:creationId xmlns:a16="http://schemas.microsoft.com/office/drawing/2014/main" id="{E837E74A-9D19-BE2F-A6F3-531BCA63502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4" name="Rectangle 5">
            <a:extLst>
              <a:ext uri="{FF2B5EF4-FFF2-40B4-BE49-F238E27FC236}">
                <a16:creationId xmlns:a16="http://schemas.microsoft.com/office/drawing/2014/main" id="{09CC6C5C-113D-3AE3-A684-62788CECC3B3}"/>
              </a:ext>
            </a:extLst>
          </p:cNvPr>
          <p:cNvSpPr>
            <a:spLocks noGrp="1" noChangeArrowheads="1"/>
          </p:cNvSpPr>
          <p:nvPr>
            <p:ph type="body" idx="1"/>
          </p:nvPr>
        </p:nvSpPr>
        <p:spPr bwMode="auto">
          <a:xfrm>
            <a:off x="457200" y="1604963"/>
            <a:ext cx="8228013" cy="3976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449263" rtl="0" eaLnBrk="0" fontAlgn="base" hangingPunct="0">
        <a:lnSpc>
          <a:spcPct val="85000"/>
        </a:lnSpc>
        <a:spcBef>
          <a:spcPct val="0"/>
        </a:spcBef>
        <a:spcAft>
          <a:spcPct val="0"/>
        </a:spcAft>
        <a:buClr>
          <a:srgbClr val="000000"/>
        </a:buClr>
        <a:buSzPct val="100000"/>
        <a:buFont typeface="Times New Roman" panose="02020603050405020304" pitchFamily="18" charset="0"/>
        <a:defRPr sz="3200" b="1">
          <a:solidFill>
            <a:srgbClr val="B7B128"/>
          </a:solidFill>
          <a:latin typeface="+mj-lt"/>
          <a:ea typeface="+mj-ea"/>
          <a:cs typeface="+mj-cs"/>
        </a:defRPr>
      </a:lvl1pPr>
      <a:lvl2pPr algn="l" defTabSz="449263" rtl="0" eaLnBrk="0" fontAlgn="base" hangingPunct="0">
        <a:lnSpc>
          <a:spcPct val="85000"/>
        </a:lnSpc>
        <a:spcBef>
          <a:spcPct val="0"/>
        </a:spcBef>
        <a:spcAft>
          <a:spcPct val="0"/>
        </a:spcAft>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cs typeface="Lucida Sans Unicode" pitchFamily="34" charset="0"/>
        </a:defRPr>
      </a:lvl2pPr>
      <a:lvl3pPr algn="l" defTabSz="449263" rtl="0" eaLnBrk="0" fontAlgn="base" hangingPunct="0">
        <a:lnSpc>
          <a:spcPct val="85000"/>
        </a:lnSpc>
        <a:spcBef>
          <a:spcPct val="0"/>
        </a:spcBef>
        <a:spcAft>
          <a:spcPct val="0"/>
        </a:spcAft>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cs typeface="Lucida Sans Unicode" pitchFamily="34" charset="0"/>
        </a:defRPr>
      </a:lvl3pPr>
      <a:lvl4pPr algn="l" defTabSz="449263" rtl="0" eaLnBrk="0" fontAlgn="base" hangingPunct="0">
        <a:lnSpc>
          <a:spcPct val="85000"/>
        </a:lnSpc>
        <a:spcBef>
          <a:spcPct val="0"/>
        </a:spcBef>
        <a:spcAft>
          <a:spcPct val="0"/>
        </a:spcAft>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cs typeface="Lucida Sans Unicode" pitchFamily="34" charset="0"/>
        </a:defRPr>
      </a:lvl4pPr>
      <a:lvl5pPr algn="l" defTabSz="449263" rtl="0" eaLnBrk="0" fontAlgn="base" hangingPunct="0">
        <a:lnSpc>
          <a:spcPct val="85000"/>
        </a:lnSpc>
        <a:spcBef>
          <a:spcPct val="0"/>
        </a:spcBef>
        <a:spcAft>
          <a:spcPct val="0"/>
        </a:spcAft>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cs typeface="Lucida Sans Unicode" pitchFamily="34" charset="0"/>
        </a:defRPr>
      </a:lvl5pPr>
      <a:lvl6pPr marL="2514600" indent="-228600" algn="l" defTabSz="449263" rtl="0"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cs typeface="Lucida Sans Unicode" pitchFamily="34" charset="0"/>
        </a:defRPr>
      </a:lvl6pPr>
      <a:lvl7pPr marL="2971800" indent="-228600" algn="l" defTabSz="449263" rtl="0"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cs typeface="Lucida Sans Unicode" pitchFamily="34" charset="0"/>
        </a:defRPr>
      </a:lvl7pPr>
      <a:lvl8pPr marL="3429000" indent="-228600" algn="l" defTabSz="449263" rtl="0"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cs typeface="Lucida Sans Unicode" pitchFamily="34" charset="0"/>
        </a:defRPr>
      </a:lvl8pPr>
      <a:lvl9pPr marL="3886200" indent="-228600" algn="l" defTabSz="449263" rtl="0"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cs typeface="Lucida Sans Unicode" pitchFamily="34" charset="0"/>
        </a:defRPr>
      </a:lvl9pPr>
    </p:titleStyle>
    <p:bodyStyle>
      <a:lvl1pPr marL="342900" indent="-342900" algn="l" defTabSz="449263" rtl="0" eaLnBrk="0" fontAlgn="base" hangingPunct="0">
        <a:spcBef>
          <a:spcPts val="2438"/>
        </a:spcBef>
        <a:spcAft>
          <a:spcPct val="0"/>
        </a:spcAft>
        <a:buClr>
          <a:srgbClr val="000000"/>
        </a:buClr>
        <a:buSzPct val="100000"/>
        <a:buFont typeface="Times New Roman" panose="02020603050405020304" pitchFamily="18" charset="0"/>
        <a:defRPr sz="2600">
          <a:solidFill>
            <a:srgbClr val="000000"/>
          </a:solidFill>
          <a:latin typeface="+mn-lt"/>
          <a:ea typeface="+mn-ea"/>
          <a:cs typeface="+mn-cs"/>
        </a:defRPr>
      </a:lvl1pPr>
      <a:lvl2pPr marL="742950" indent="-285750" algn="l" defTabSz="449263" rtl="0" eaLnBrk="0" fontAlgn="base" hangingPunct="0">
        <a:spcBef>
          <a:spcPts val="950"/>
        </a:spcBef>
        <a:spcAft>
          <a:spcPct val="0"/>
        </a:spcAft>
        <a:buClr>
          <a:srgbClr val="000000"/>
        </a:buClr>
        <a:buSzPct val="100000"/>
        <a:buFont typeface="Times New Roman" panose="02020603050405020304" pitchFamily="18" charset="0"/>
        <a:defRPr sz="1900">
          <a:solidFill>
            <a:srgbClr val="000000"/>
          </a:solidFill>
          <a:latin typeface="+mn-lt"/>
          <a:ea typeface="+mn-ea"/>
          <a:cs typeface="+mn-cs"/>
        </a:defRPr>
      </a:lvl2pPr>
      <a:lvl3pPr marL="1143000" indent="-228600" algn="l" defTabSz="449263" rtl="0" eaLnBrk="0" fontAlgn="base" hangingPunct="0">
        <a:spcBef>
          <a:spcPts val="350"/>
        </a:spcBef>
        <a:spcAft>
          <a:spcPct val="0"/>
        </a:spcAft>
        <a:buClr>
          <a:srgbClr val="000000"/>
        </a:buClr>
        <a:buSzPct val="100000"/>
        <a:buFont typeface="Times New Roman" panose="02020603050405020304" pitchFamily="18" charset="0"/>
        <a:defRPr sz="1400">
          <a:solidFill>
            <a:srgbClr val="000000"/>
          </a:solidFill>
          <a:latin typeface="+mn-lt"/>
          <a:ea typeface="+mn-ea"/>
          <a:cs typeface="+mn-cs"/>
        </a:defRPr>
      </a:lvl3pPr>
      <a:lvl4pPr marL="1600200" indent="-228600" algn="l" defTabSz="449263" rtl="0" eaLnBrk="0" fontAlgn="base" hangingPunct="0">
        <a:spcBef>
          <a:spcPts val="325"/>
        </a:spcBef>
        <a:spcAft>
          <a:spcPct val="0"/>
        </a:spcAft>
        <a:buClr>
          <a:srgbClr val="000000"/>
        </a:buClr>
        <a:buSzPct val="100000"/>
        <a:buFont typeface="Times New Roman" panose="02020603050405020304" pitchFamily="18" charset="0"/>
        <a:defRPr sz="1300">
          <a:solidFill>
            <a:srgbClr val="000000"/>
          </a:solidFill>
          <a:latin typeface="+mn-lt"/>
          <a:ea typeface="+mn-ea"/>
          <a:cs typeface="+mn-cs"/>
        </a:defRPr>
      </a:lvl4pPr>
      <a:lvl5pPr marL="2057400" indent="-228600" algn="l" defTabSz="449263" rtl="0" eaLnBrk="0" fontAlgn="base" hangingPunct="0">
        <a:spcBef>
          <a:spcPts val="325"/>
        </a:spcBef>
        <a:spcAft>
          <a:spcPct val="0"/>
        </a:spcAft>
        <a:buClr>
          <a:srgbClr val="000000"/>
        </a:buClr>
        <a:buSzPct val="100000"/>
        <a:buFont typeface="Times New Roman" panose="02020603050405020304" pitchFamily="18" charset="0"/>
        <a:defRPr sz="1300">
          <a:solidFill>
            <a:srgbClr val="000000"/>
          </a:solidFill>
          <a:latin typeface="+mn-lt"/>
          <a:ea typeface="+mn-ea"/>
          <a:cs typeface="+mn-cs"/>
        </a:defRPr>
      </a:lvl5pPr>
      <a:lvl6pPr marL="2514600" indent="-228600" algn="l" defTabSz="449263" rtl="0" fontAlgn="base">
        <a:spcBef>
          <a:spcPts val="325"/>
        </a:spcBef>
        <a:spcAft>
          <a:spcPct val="0"/>
        </a:spcAft>
        <a:buClr>
          <a:srgbClr val="000000"/>
        </a:buClr>
        <a:buSzPct val="100000"/>
        <a:buFont typeface="Times New Roman" pitchFamily="18" charset="0"/>
        <a:defRPr sz="1300">
          <a:solidFill>
            <a:srgbClr val="000000"/>
          </a:solidFill>
          <a:latin typeface="+mn-lt"/>
          <a:ea typeface="+mn-ea"/>
          <a:cs typeface="+mn-cs"/>
        </a:defRPr>
      </a:lvl6pPr>
      <a:lvl7pPr marL="2971800" indent="-228600" algn="l" defTabSz="449263" rtl="0" fontAlgn="base">
        <a:spcBef>
          <a:spcPts val="325"/>
        </a:spcBef>
        <a:spcAft>
          <a:spcPct val="0"/>
        </a:spcAft>
        <a:buClr>
          <a:srgbClr val="000000"/>
        </a:buClr>
        <a:buSzPct val="100000"/>
        <a:buFont typeface="Times New Roman" pitchFamily="18" charset="0"/>
        <a:defRPr sz="1300">
          <a:solidFill>
            <a:srgbClr val="000000"/>
          </a:solidFill>
          <a:latin typeface="+mn-lt"/>
          <a:ea typeface="+mn-ea"/>
          <a:cs typeface="+mn-cs"/>
        </a:defRPr>
      </a:lvl7pPr>
      <a:lvl8pPr marL="3429000" indent="-228600" algn="l" defTabSz="449263" rtl="0" fontAlgn="base">
        <a:spcBef>
          <a:spcPts val="325"/>
        </a:spcBef>
        <a:spcAft>
          <a:spcPct val="0"/>
        </a:spcAft>
        <a:buClr>
          <a:srgbClr val="000000"/>
        </a:buClr>
        <a:buSzPct val="100000"/>
        <a:buFont typeface="Times New Roman" pitchFamily="18" charset="0"/>
        <a:defRPr sz="1300">
          <a:solidFill>
            <a:srgbClr val="000000"/>
          </a:solidFill>
          <a:latin typeface="+mn-lt"/>
          <a:ea typeface="+mn-ea"/>
          <a:cs typeface="+mn-cs"/>
        </a:defRPr>
      </a:lvl8pPr>
      <a:lvl9pPr marL="3886200" indent="-228600" algn="l" defTabSz="449263" rtl="0" fontAlgn="base">
        <a:spcBef>
          <a:spcPts val="325"/>
        </a:spcBef>
        <a:spcAft>
          <a:spcPct val="0"/>
        </a:spcAft>
        <a:buClr>
          <a:srgbClr val="000000"/>
        </a:buClr>
        <a:buSzPct val="100000"/>
        <a:buFont typeface="Times New Roman" pitchFamily="18" charset="0"/>
        <a:defRPr sz="13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DF6F121C-B00C-8071-5FD3-8BBEDD338DDE}"/>
              </a:ext>
            </a:extLst>
          </p:cNvPr>
          <p:cNvSpPr>
            <a:spLocks noChangeArrowheads="1"/>
          </p:cNvSpPr>
          <p:nvPr/>
        </p:nvSpPr>
        <p:spPr bwMode="auto">
          <a:xfrm>
            <a:off x="0" y="0"/>
            <a:ext cx="9140825" cy="2374900"/>
          </a:xfrm>
          <a:prstGeom prst="rect">
            <a:avLst/>
          </a:prstGeom>
          <a:solidFill>
            <a:srgbClr val="C0B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Clr>
                <a:srgbClr val="000000"/>
              </a:buClr>
              <a:buSzPct val="100000"/>
              <a:buFont typeface="Times New Roman" panose="02020603050405020304" pitchFamily="18" charset="0"/>
              <a:buNone/>
            </a:pPr>
            <a:endParaRPr lang="fr-FR" altLang="fr-FR">
              <a:solidFill>
                <a:srgbClr val="FFFFFF"/>
              </a:solidFill>
            </a:endParaRPr>
          </a:p>
        </p:txBody>
      </p:sp>
      <p:sp>
        <p:nvSpPr>
          <p:cNvPr id="3075" name="Rectangle 2">
            <a:extLst>
              <a:ext uri="{FF2B5EF4-FFF2-40B4-BE49-F238E27FC236}">
                <a16:creationId xmlns:a16="http://schemas.microsoft.com/office/drawing/2014/main" id="{7645F88B-8C8A-E4A3-E3F0-A2A2310E695A}"/>
              </a:ext>
            </a:extLst>
          </p:cNvPr>
          <p:cNvSpPr>
            <a:spLocks noChangeArrowheads="1"/>
          </p:cNvSpPr>
          <p:nvPr/>
        </p:nvSpPr>
        <p:spPr bwMode="auto">
          <a:xfrm>
            <a:off x="0" y="2482850"/>
            <a:ext cx="9140825" cy="1943100"/>
          </a:xfrm>
          <a:prstGeom prst="rect">
            <a:avLst/>
          </a:prstGeom>
          <a:solidFill>
            <a:srgbClr val="9592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Clr>
                <a:srgbClr val="000000"/>
              </a:buClr>
              <a:buSzPct val="100000"/>
              <a:buFont typeface="Times New Roman" panose="02020603050405020304" pitchFamily="18" charset="0"/>
              <a:buNone/>
            </a:pPr>
            <a:endParaRPr lang="fr-FR" altLang="fr-FR">
              <a:solidFill>
                <a:srgbClr val="FFFFFF"/>
              </a:solidFill>
            </a:endParaRPr>
          </a:p>
        </p:txBody>
      </p:sp>
      <p:sp>
        <p:nvSpPr>
          <p:cNvPr id="3076" name="Rectangle 4">
            <a:extLst>
              <a:ext uri="{FF2B5EF4-FFF2-40B4-BE49-F238E27FC236}">
                <a16:creationId xmlns:a16="http://schemas.microsoft.com/office/drawing/2014/main" id="{61BC7FB6-E59A-F41B-842D-0B747B6540F5}"/>
              </a:ext>
            </a:extLst>
          </p:cNvPr>
          <p:cNvSpPr>
            <a:spLocks noChangeArrowheads="1"/>
          </p:cNvSpPr>
          <p:nvPr/>
        </p:nvSpPr>
        <p:spPr bwMode="auto">
          <a:xfrm>
            <a:off x="0" y="4533900"/>
            <a:ext cx="9140825" cy="1187450"/>
          </a:xfrm>
          <a:prstGeom prst="rect">
            <a:avLst/>
          </a:prstGeom>
          <a:solidFill>
            <a:srgbClr val="C0B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Clr>
                <a:srgbClr val="000000"/>
              </a:buClr>
              <a:buSzPct val="100000"/>
              <a:buFont typeface="Times New Roman" panose="02020603050405020304" pitchFamily="18" charset="0"/>
              <a:buNone/>
            </a:pPr>
            <a:endParaRPr lang="fr-FR" altLang="fr-FR">
              <a:solidFill>
                <a:srgbClr val="FFFFFF"/>
              </a:solidFill>
            </a:endParaRPr>
          </a:p>
        </p:txBody>
      </p:sp>
      <p:sp>
        <p:nvSpPr>
          <p:cNvPr id="3077" name="Rectangle 6">
            <a:extLst>
              <a:ext uri="{FF2B5EF4-FFF2-40B4-BE49-F238E27FC236}">
                <a16:creationId xmlns:a16="http://schemas.microsoft.com/office/drawing/2014/main" id="{2CC0E6B8-BFB3-CBC0-00C7-178D550017F4}"/>
              </a:ext>
            </a:extLst>
          </p:cNvPr>
          <p:cNvSpPr>
            <a:spLocks noGrp="1" noChangeArrowheads="1"/>
          </p:cNvSpPr>
          <p:nvPr>
            <p:ph type="title"/>
          </p:nvPr>
        </p:nvSpPr>
        <p:spPr bwMode="auto">
          <a:xfrm>
            <a:off x="284163" y="2482850"/>
            <a:ext cx="8548687" cy="116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fr-FR"/>
              <a:t>Cliquez pour éditer le format du texte-titre</a:t>
            </a:r>
          </a:p>
        </p:txBody>
      </p:sp>
      <p:sp>
        <p:nvSpPr>
          <p:cNvPr id="3078" name="Rectangle 7">
            <a:extLst>
              <a:ext uri="{FF2B5EF4-FFF2-40B4-BE49-F238E27FC236}">
                <a16:creationId xmlns:a16="http://schemas.microsoft.com/office/drawing/2014/main" id="{B5F4173B-4626-439F-538E-6E3AA78EBE5A}"/>
              </a:ext>
            </a:extLst>
          </p:cNvPr>
          <p:cNvSpPr>
            <a:spLocks noGrp="1" noChangeArrowheads="1"/>
          </p:cNvSpPr>
          <p:nvPr>
            <p:ph type="body" idx="1"/>
          </p:nvPr>
        </p:nvSpPr>
        <p:spPr bwMode="auto">
          <a:xfrm>
            <a:off x="457200" y="1604963"/>
            <a:ext cx="8205788" cy="3954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9263" rtl="0" eaLnBrk="0" fontAlgn="base" hangingPunct="0">
        <a:lnSpc>
          <a:spcPct val="85000"/>
        </a:lnSpc>
        <a:spcBef>
          <a:spcPct val="0"/>
        </a:spcBef>
        <a:spcAft>
          <a:spcPct val="0"/>
        </a:spcAft>
        <a:buClr>
          <a:srgbClr val="000000"/>
        </a:buClr>
        <a:buSzPct val="100000"/>
        <a:buFont typeface="Times New Roman" panose="02020603050405020304" pitchFamily="18" charset="0"/>
        <a:defRPr sz="3200" b="1">
          <a:solidFill>
            <a:srgbClr val="919DCA"/>
          </a:solidFill>
          <a:latin typeface="+mj-lt"/>
          <a:ea typeface="+mj-ea"/>
          <a:cs typeface="+mj-cs"/>
        </a:defRPr>
      </a:lvl1pPr>
      <a:lvl2pPr algn="l" defTabSz="449263" rtl="0" eaLnBrk="0" fontAlgn="base" hangingPunct="0">
        <a:lnSpc>
          <a:spcPct val="85000"/>
        </a:lnSpc>
        <a:spcBef>
          <a:spcPct val="0"/>
        </a:spcBef>
        <a:spcAft>
          <a:spcPct val="0"/>
        </a:spcAft>
        <a:buClr>
          <a:srgbClr val="000000"/>
        </a:buClr>
        <a:buSzPct val="100000"/>
        <a:buFont typeface="Times New Roman" panose="02020603050405020304" pitchFamily="18" charset="0"/>
        <a:defRPr sz="3200" b="1">
          <a:solidFill>
            <a:srgbClr val="919DCA"/>
          </a:solidFill>
          <a:latin typeface="Arial" charset="0"/>
          <a:ea typeface="Lucida Sans Unicode" pitchFamily="32" charset="0"/>
          <a:cs typeface="Lucida Sans Unicode" pitchFamily="32" charset="0"/>
        </a:defRPr>
      </a:lvl2pPr>
      <a:lvl3pPr algn="l" defTabSz="449263" rtl="0" eaLnBrk="0" fontAlgn="base" hangingPunct="0">
        <a:lnSpc>
          <a:spcPct val="85000"/>
        </a:lnSpc>
        <a:spcBef>
          <a:spcPct val="0"/>
        </a:spcBef>
        <a:spcAft>
          <a:spcPct val="0"/>
        </a:spcAft>
        <a:buClr>
          <a:srgbClr val="000000"/>
        </a:buClr>
        <a:buSzPct val="100000"/>
        <a:buFont typeface="Times New Roman" panose="02020603050405020304" pitchFamily="18" charset="0"/>
        <a:defRPr sz="3200" b="1">
          <a:solidFill>
            <a:srgbClr val="919DCA"/>
          </a:solidFill>
          <a:latin typeface="Arial" charset="0"/>
          <a:ea typeface="Lucida Sans Unicode" pitchFamily="32" charset="0"/>
          <a:cs typeface="Lucida Sans Unicode" pitchFamily="32" charset="0"/>
        </a:defRPr>
      </a:lvl3pPr>
      <a:lvl4pPr algn="l" defTabSz="449263" rtl="0" eaLnBrk="0" fontAlgn="base" hangingPunct="0">
        <a:lnSpc>
          <a:spcPct val="85000"/>
        </a:lnSpc>
        <a:spcBef>
          <a:spcPct val="0"/>
        </a:spcBef>
        <a:spcAft>
          <a:spcPct val="0"/>
        </a:spcAft>
        <a:buClr>
          <a:srgbClr val="000000"/>
        </a:buClr>
        <a:buSzPct val="100000"/>
        <a:buFont typeface="Times New Roman" panose="02020603050405020304" pitchFamily="18" charset="0"/>
        <a:defRPr sz="3200" b="1">
          <a:solidFill>
            <a:srgbClr val="919DCA"/>
          </a:solidFill>
          <a:latin typeface="Arial" charset="0"/>
          <a:ea typeface="Lucida Sans Unicode" pitchFamily="32" charset="0"/>
          <a:cs typeface="Lucida Sans Unicode" pitchFamily="32" charset="0"/>
        </a:defRPr>
      </a:lvl4pPr>
      <a:lvl5pPr algn="l" defTabSz="449263" rtl="0" eaLnBrk="0" fontAlgn="base" hangingPunct="0">
        <a:lnSpc>
          <a:spcPct val="85000"/>
        </a:lnSpc>
        <a:spcBef>
          <a:spcPct val="0"/>
        </a:spcBef>
        <a:spcAft>
          <a:spcPct val="0"/>
        </a:spcAft>
        <a:buClr>
          <a:srgbClr val="000000"/>
        </a:buClr>
        <a:buSzPct val="100000"/>
        <a:buFont typeface="Times New Roman" panose="02020603050405020304" pitchFamily="18" charset="0"/>
        <a:defRPr sz="3200" b="1">
          <a:solidFill>
            <a:srgbClr val="919DCA"/>
          </a:solidFill>
          <a:latin typeface="Arial" charset="0"/>
          <a:ea typeface="Lucida Sans Unicode" pitchFamily="32" charset="0"/>
          <a:cs typeface="Lucida Sans Unicode" pitchFamily="32" charset="0"/>
        </a:defRPr>
      </a:lvl5pPr>
      <a:lvl6pPr marL="2514600" indent="-228600" algn="l" defTabSz="449263" rtl="0" eaLnBrk="0" fontAlgn="base" hangingPunct="0">
        <a:lnSpc>
          <a:spcPct val="85000"/>
        </a:lnSpc>
        <a:spcBef>
          <a:spcPct val="0"/>
        </a:spcBef>
        <a:spcAft>
          <a:spcPct val="0"/>
        </a:spcAft>
        <a:buClr>
          <a:srgbClr val="000000"/>
        </a:buClr>
        <a:buSzPct val="100000"/>
        <a:buFont typeface="Times New Roman" pitchFamily="16" charset="0"/>
        <a:defRPr sz="3200" b="1">
          <a:solidFill>
            <a:srgbClr val="919DCA"/>
          </a:solidFill>
          <a:latin typeface="Arial" charset="0"/>
          <a:ea typeface="Lucida Sans Unicode" pitchFamily="32" charset="0"/>
          <a:cs typeface="Lucida Sans Unicode" pitchFamily="32" charset="0"/>
        </a:defRPr>
      </a:lvl6pPr>
      <a:lvl7pPr marL="2971800" indent="-228600" algn="l" defTabSz="449263" rtl="0" eaLnBrk="0" fontAlgn="base" hangingPunct="0">
        <a:lnSpc>
          <a:spcPct val="85000"/>
        </a:lnSpc>
        <a:spcBef>
          <a:spcPct val="0"/>
        </a:spcBef>
        <a:spcAft>
          <a:spcPct val="0"/>
        </a:spcAft>
        <a:buClr>
          <a:srgbClr val="000000"/>
        </a:buClr>
        <a:buSzPct val="100000"/>
        <a:buFont typeface="Times New Roman" pitchFamily="16" charset="0"/>
        <a:defRPr sz="3200" b="1">
          <a:solidFill>
            <a:srgbClr val="919DCA"/>
          </a:solidFill>
          <a:latin typeface="Arial" charset="0"/>
          <a:ea typeface="Lucida Sans Unicode" pitchFamily="32" charset="0"/>
          <a:cs typeface="Lucida Sans Unicode" pitchFamily="32" charset="0"/>
        </a:defRPr>
      </a:lvl7pPr>
      <a:lvl8pPr marL="3429000" indent="-228600" algn="l" defTabSz="449263" rtl="0" eaLnBrk="0" fontAlgn="base" hangingPunct="0">
        <a:lnSpc>
          <a:spcPct val="85000"/>
        </a:lnSpc>
        <a:spcBef>
          <a:spcPct val="0"/>
        </a:spcBef>
        <a:spcAft>
          <a:spcPct val="0"/>
        </a:spcAft>
        <a:buClr>
          <a:srgbClr val="000000"/>
        </a:buClr>
        <a:buSzPct val="100000"/>
        <a:buFont typeface="Times New Roman" pitchFamily="16" charset="0"/>
        <a:defRPr sz="3200" b="1">
          <a:solidFill>
            <a:srgbClr val="919DCA"/>
          </a:solidFill>
          <a:latin typeface="Arial" charset="0"/>
          <a:ea typeface="Lucida Sans Unicode" pitchFamily="32" charset="0"/>
          <a:cs typeface="Lucida Sans Unicode" pitchFamily="32" charset="0"/>
        </a:defRPr>
      </a:lvl8pPr>
      <a:lvl9pPr marL="3886200" indent="-228600" algn="l" defTabSz="449263" rtl="0" eaLnBrk="0" fontAlgn="base" hangingPunct="0">
        <a:lnSpc>
          <a:spcPct val="85000"/>
        </a:lnSpc>
        <a:spcBef>
          <a:spcPct val="0"/>
        </a:spcBef>
        <a:spcAft>
          <a:spcPct val="0"/>
        </a:spcAft>
        <a:buClr>
          <a:srgbClr val="000000"/>
        </a:buClr>
        <a:buSzPct val="100000"/>
        <a:buFont typeface="Times New Roman" pitchFamily="16" charset="0"/>
        <a:defRPr sz="3200" b="1">
          <a:solidFill>
            <a:srgbClr val="919DCA"/>
          </a:solidFill>
          <a:latin typeface="Arial" charset="0"/>
          <a:ea typeface="Lucida Sans Unicode" pitchFamily="32" charset="0"/>
          <a:cs typeface="Lucida Sans Unicode" pitchFamily="32" charset="0"/>
        </a:defRPr>
      </a:lvl9pPr>
    </p:titleStyle>
    <p:bodyStyle>
      <a:lvl1pPr marL="342900" indent="-342900" algn="l" defTabSz="449263" rtl="0" eaLnBrk="0" fontAlgn="base" hangingPunct="0">
        <a:spcBef>
          <a:spcPts val="2438"/>
        </a:spcBef>
        <a:spcAft>
          <a:spcPct val="0"/>
        </a:spcAft>
        <a:buClr>
          <a:srgbClr val="000000"/>
        </a:buClr>
        <a:buSzPct val="100000"/>
        <a:buFont typeface="Times New Roman" panose="02020603050405020304" pitchFamily="18" charset="0"/>
        <a:defRPr sz="2600">
          <a:solidFill>
            <a:srgbClr val="000000"/>
          </a:solidFill>
          <a:latin typeface="+mn-lt"/>
          <a:ea typeface="+mn-ea"/>
          <a:cs typeface="+mn-cs"/>
        </a:defRPr>
      </a:lvl1pPr>
      <a:lvl2pPr marL="742950" indent="-285750" algn="l" defTabSz="449263" rtl="0" eaLnBrk="0" fontAlgn="base" hangingPunct="0">
        <a:spcBef>
          <a:spcPts val="950"/>
        </a:spcBef>
        <a:spcAft>
          <a:spcPct val="0"/>
        </a:spcAft>
        <a:buClr>
          <a:srgbClr val="000000"/>
        </a:buClr>
        <a:buSzPct val="100000"/>
        <a:buFont typeface="Times New Roman" panose="02020603050405020304" pitchFamily="18" charset="0"/>
        <a:defRPr sz="1900">
          <a:solidFill>
            <a:srgbClr val="000000"/>
          </a:solidFill>
          <a:latin typeface="+mn-lt"/>
          <a:ea typeface="+mn-ea"/>
          <a:cs typeface="+mn-cs"/>
        </a:defRPr>
      </a:lvl2pPr>
      <a:lvl3pPr marL="1143000" indent="-228600" algn="l" defTabSz="449263" rtl="0" eaLnBrk="0" fontAlgn="base" hangingPunct="0">
        <a:spcBef>
          <a:spcPts val="350"/>
        </a:spcBef>
        <a:spcAft>
          <a:spcPct val="0"/>
        </a:spcAft>
        <a:buClr>
          <a:srgbClr val="000000"/>
        </a:buClr>
        <a:buSzPct val="100000"/>
        <a:buFont typeface="Times New Roman" panose="02020603050405020304" pitchFamily="18" charset="0"/>
        <a:defRPr sz="1400">
          <a:solidFill>
            <a:srgbClr val="000000"/>
          </a:solidFill>
          <a:latin typeface="+mn-lt"/>
          <a:ea typeface="+mn-ea"/>
          <a:cs typeface="+mn-cs"/>
        </a:defRPr>
      </a:lvl3pPr>
      <a:lvl4pPr marL="1600200" indent="-228600" algn="l" defTabSz="449263" rtl="0" eaLnBrk="0" fontAlgn="base" hangingPunct="0">
        <a:spcBef>
          <a:spcPts val="325"/>
        </a:spcBef>
        <a:spcAft>
          <a:spcPct val="0"/>
        </a:spcAft>
        <a:buClr>
          <a:srgbClr val="000000"/>
        </a:buClr>
        <a:buSzPct val="100000"/>
        <a:buFont typeface="Times New Roman" panose="02020603050405020304" pitchFamily="18" charset="0"/>
        <a:defRPr sz="1300">
          <a:solidFill>
            <a:srgbClr val="000000"/>
          </a:solidFill>
          <a:latin typeface="+mn-lt"/>
          <a:ea typeface="+mn-ea"/>
          <a:cs typeface="+mn-cs"/>
        </a:defRPr>
      </a:lvl4pPr>
      <a:lvl5pPr marL="2057400" indent="-228600" algn="l" defTabSz="449263" rtl="0" eaLnBrk="0" fontAlgn="base" hangingPunct="0">
        <a:spcBef>
          <a:spcPts val="325"/>
        </a:spcBef>
        <a:spcAft>
          <a:spcPct val="0"/>
        </a:spcAft>
        <a:buClr>
          <a:srgbClr val="000000"/>
        </a:buClr>
        <a:buSzPct val="100000"/>
        <a:buFont typeface="Times New Roman" panose="02020603050405020304" pitchFamily="18" charset="0"/>
        <a:defRPr sz="1300">
          <a:solidFill>
            <a:srgbClr val="000000"/>
          </a:solidFill>
          <a:latin typeface="+mn-lt"/>
          <a:ea typeface="+mn-ea"/>
          <a:cs typeface="+mn-cs"/>
        </a:defRPr>
      </a:lvl5pPr>
      <a:lvl6pPr marL="2514600" indent="-228600" algn="l" defTabSz="449263" rtl="0" eaLnBrk="0" fontAlgn="base" hangingPunct="0">
        <a:spcBef>
          <a:spcPts val="325"/>
        </a:spcBef>
        <a:spcAft>
          <a:spcPct val="0"/>
        </a:spcAft>
        <a:buClr>
          <a:srgbClr val="000000"/>
        </a:buClr>
        <a:buSzPct val="100000"/>
        <a:buFont typeface="Times New Roman" pitchFamily="16" charset="0"/>
        <a:defRPr sz="1300">
          <a:solidFill>
            <a:srgbClr val="000000"/>
          </a:solidFill>
          <a:latin typeface="+mn-lt"/>
          <a:ea typeface="+mn-ea"/>
          <a:cs typeface="+mn-cs"/>
        </a:defRPr>
      </a:lvl6pPr>
      <a:lvl7pPr marL="2971800" indent="-228600" algn="l" defTabSz="449263" rtl="0" eaLnBrk="0" fontAlgn="base" hangingPunct="0">
        <a:spcBef>
          <a:spcPts val="325"/>
        </a:spcBef>
        <a:spcAft>
          <a:spcPct val="0"/>
        </a:spcAft>
        <a:buClr>
          <a:srgbClr val="000000"/>
        </a:buClr>
        <a:buSzPct val="100000"/>
        <a:buFont typeface="Times New Roman" pitchFamily="16" charset="0"/>
        <a:defRPr sz="1300">
          <a:solidFill>
            <a:srgbClr val="000000"/>
          </a:solidFill>
          <a:latin typeface="+mn-lt"/>
          <a:ea typeface="+mn-ea"/>
          <a:cs typeface="+mn-cs"/>
        </a:defRPr>
      </a:lvl7pPr>
      <a:lvl8pPr marL="3429000" indent="-228600" algn="l" defTabSz="449263" rtl="0" eaLnBrk="0" fontAlgn="base" hangingPunct="0">
        <a:spcBef>
          <a:spcPts val="325"/>
        </a:spcBef>
        <a:spcAft>
          <a:spcPct val="0"/>
        </a:spcAft>
        <a:buClr>
          <a:srgbClr val="000000"/>
        </a:buClr>
        <a:buSzPct val="100000"/>
        <a:buFont typeface="Times New Roman" pitchFamily="16" charset="0"/>
        <a:defRPr sz="1300">
          <a:solidFill>
            <a:srgbClr val="000000"/>
          </a:solidFill>
          <a:latin typeface="+mn-lt"/>
          <a:ea typeface="+mn-ea"/>
          <a:cs typeface="+mn-cs"/>
        </a:defRPr>
      </a:lvl8pPr>
      <a:lvl9pPr marL="3886200" indent="-228600" algn="l" defTabSz="449263" rtl="0" eaLnBrk="0" fontAlgn="base" hangingPunct="0">
        <a:spcBef>
          <a:spcPts val="325"/>
        </a:spcBef>
        <a:spcAft>
          <a:spcPct val="0"/>
        </a:spcAft>
        <a:buClr>
          <a:srgbClr val="000000"/>
        </a:buClr>
        <a:buSzPct val="100000"/>
        <a:buFont typeface="Times New Roman" pitchFamily="16" charset="0"/>
        <a:defRPr sz="13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AE8C370F-0067-260D-BB5F-6529D81BC7A7}"/>
              </a:ext>
            </a:extLst>
          </p:cNvPr>
          <p:cNvSpPr>
            <a:spLocks noGrp="1" noChangeArrowheads="1"/>
          </p:cNvSpPr>
          <p:nvPr>
            <p:ph type="title"/>
          </p:nvPr>
        </p:nvSpPr>
        <p:spPr>
          <a:xfrm>
            <a:off x="685800" y="66675"/>
            <a:ext cx="7773988" cy="1554163"/>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fr-FR" altLang="fr-FR" sz="4000" b="0" dirty="0">
                <a:solidFill>
                  <a:srgbClr val="FFFFFF"/>
                </a:solidFill>
              </a:rPr>
            </a:br>
            <a:r>
              <a:rPr lang="fr-FR" altLang="fr-FR" sz="4000" b="0" dirty="0">
                <a:solidFill>
                  <a:srgbClr val="FFFFFF"/>
                </a:solidFill>
              </a:rPr>
              <a:t>RAPPORT ACTIVITE 2025</a:t>
            </a:r>
          </a:p>
        </p:txBody>
      </p:sp>
      <p:sp>
        <p:nvSpPr>
          <p:cNvPr id="6147" name="Rectangle 2">
            <a:extLst>
              <a:ext uri="{FF2B5EF4-FFF2-40B4-BE49-F238E27FC236}">
                <a16:creationId xmlns:a16="http://schemas.microsoft.com/office/drawing/2014/main" id="{3BCC7758-3994-47DC-C2F0-B382408675DA}"/>
              </a:ext>
            </a:extLst>
          </p:cNvPr>
          <p:cNvSpPr>
            <a:spLocks noGrp="1" noChangeArrowheads="1"/>
          </p:cNvSpPr>
          <p:nvPr>
            <p:ph type="subTitle" idx="4294967295"/>
          </p:nvPr>
        </p:nvSpPr>
        <p:spPr>
          <a:xfrm>
            <a:off x="1370806" y="1507332"/>
            <a:ext cx="6402388" cy="366713"/>
          </a:xfrm>
        </p:spPr>
        <p:txBody>
          <a:bodyPr anchor="ctr"/>
          <a:lstStyle/>
          <a:p>
            <a:pPr marL="0" indent="0" algn="ctr" eaLnBrk="1" hangingPunct="1">
              <a:lnSpc>
                <a:spcPct val="9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dirty="0">
                <a:solidFill>
                  <a:srgbClr val="FFFFFF"/>
                </a:solidFill>
              </a:rPr>
              <a:t>CPSS/ CPSNS du 27 MARS 2026</a:t>
            </a:r>
          </a:p>
        </p:txBody>
      </p:sp>
      <p:pic>
        <p:nvPicPr>
          <p:cNvPr id="6148" name="Picture 3">
            <a:extLst>
              <a:ext uri="{FF2B5EF4-FFF2-40B4-BE49-F238E27FC236}">
                <a16:creationId xmlns:a16="http://schemas.microsoft.com/office/drawing/2014/main" id="{F28A690C-C980-F848-6A00-887E3B464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7" t="1501" r="327" b="1501"/>
          <a:stretch>
            <a:fillRect/>
          </a:stretch>
        </p:blipFill>
        <p:spPr bwMode="auto">
          <a:xfrm>
            <a:off x="0" y="4462463"/>
            <a:ext cx="5575300" cy="1187450"/>
          </a:xfrm>
          <a:prstGeom prst="rect">
            <a:avLst/>
          </a:prstGeom>
          <a:noFill/>
          <a:ln>
            <a:noFill/>
          </a:ln>
          <a:effectLst/>
          <a:extLst>
            <a:ext uri="{909E8E84-426E-40DD-AFC4-6F175D3DCCD1}">
              <a14:hiddenFill xmlns:a14="http://schemas.microsoft.com/office/drawing/2010/main">
                <a:blipFill dpi="0" rotWithShape="0">
                  <a:blip/>
                  <a:srcRect l="327" t="1501" r="327" b="150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9" name="Picture 4">
            <a:extLst>
              <a:ext uri="{FF2B5EF4-FFF2-40B4-BE49-F238E27FC236}">
                <a16:creationId xmlns:a16="http://schemas.microsoft.com/office/drawing/2014/main" id="{29225EA6-0259-21A0-6DE0-97B792A2F3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38" t="928" r="438" b="928"/>
          <a:stretch>
            <a:fillRect/>
          </a:stretch>
        </p:blipFill>
        <p:spPr bwMode="auto">
          <a:xfrm>
            <a:off x="0" y="2378075"/>
            <a:ext cx="4156075" cy="1943100"/>
          </a:xfrm>
          <a:prstGeom prst="rect">
            <a:avLst/>
          </a:prstGeom>
          <a:noFill/>
          <a:ln>
            <a:noFill/>
          </a:ln>
          <a:effectLst/>
          <a:extLst>
            <a:ext uri="{909E8E84-426E-40DD-AFC4-6F175D3DCCD1}">
              <a14:hiddenFill xmlns:a14="http://schemas.microsoft.com/office/drawing/2010/main">
                <a:blipFill dpi="0" rotWithShape="0">
                  <a:blip/>
                  <a:srcRect l="438" t="928" r="438" b="92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0" name="Picture 5">
            <a:extLst>
              <a:ext uri="{FF2B5EF4-FFF2-40B4-BE49-F238E27FC236}">
                <a16:creationId xmlns:a16="http://schemas.microsoft.com/office/drawing/2014/main" id="{8CF93DB9-C508-BDBB-EBA6-26A97278F3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77" t="928" r="377" b="928"/>
          <a:stretch>
            <a:fillRect/>
          </a:stretch>
        </p:blipFill>
        <p:spPr bwMode="auto">
          <a:xfrm>
            <a:off x="4314825" y="2378075"/>
            <a:ext cx="4826000" cy="1943100"/>
          </a:xfrm>
          <a:prstGeom prst="rect">
            <a:avLst/>
          </a:prstGeom>
          <a:noFill/>
          <a:ln>
            <a:noFill/>
          </a:ln>
          <a:effectLst/>
          <a:extLst>
            <a:ext uri="{909E8E84-426E-40DD-AFC4-6F175D3DCCD1}">
              <a14:hiddenFill xmlns:a14="http://schemas.microsoft.com/office/drawing/2010/main">
                <a:blipFill dpi="0" rotWithShape="0">
                  <a:blip/>
                  <a:srcRect l="377" t="928" r="377" b="92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1" name="Picture 6">
            <a:extLst>
              <a:ext uri="{FF2B5EF4-FFF2-40B4-BE49-F238E27FC236}">
                <a16:creationId xmlns:a16="http://schemas.microsoft.com/office/drawing/2014/main" id="{FCA9834F-D51C-D425-6DF2-947990CF5B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31" t="1501" r="531" b="1501"/>
          <a:stretch>
            <a:fillRect/>
          </a:stretch>
        </p:blipFill>
        <p:spPr bwMode="auto">
          <a:xfrm>
            <a:off x="5721350" y="4460875"/>
            <a:ext cx="3419475" cy="1189038"/>
          </a:xfrm>
          <a:prstGeom prst="rect">
            <a:avLst/>
          </a:prstGeom>
          <a:noFill/>
          <a:ln>
            <a:noFill/>
          </a:ln>
          <a:effectLst/>
          <a:extLst>
            <a:ext uri="{909E8E84-426E-40DD-AFC4-6F175D3DCCD1}">
              <a14:hiddenFill xmlns:a14="http://schemas.microsoft.com/office/drawing/2010/main">
                <a:blipFill dpi="0" rotWithShape="0">
                  <a:blip/>
                  <a:srcRect l="531" t="1501" r="531" b="150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ZoneTexte 1">
            <a:extLst>
              <a:ext uri="{FF2B5EF4-FFF2-40B4-BE49-F238E27FC236}">
                <a16:creationId xmlns:a16="http://schemas.microsoft.com/office/drawing/2014/main" id="{231938AA-3310-40EC-AA59-6E67695AD439}"/>
              </a:ext>
            </a:extLst>
          </p:cNvPr>
          <p:cNvSpPr txBox="1"/>
          <p:nvPr/>
        </p:nvSpPr>
        <p:spPr>
          <a:xfrm>
            <a:off x="173181" y="6514326"/>
            <a:ext cx="3028013" cy="276999"/>
          </a:xfrm>
          <a:prstGeom prst="rect">
            <a:avLst/>
          </a:prstGeom>
          <a:solidFill>
            <a:schemeClr val="bg1"/>
          </a:solidFill>
        </p:spPr>
        <p:txBody>
          <a:bodyPr wrap="square" rtlCol="0">
            <a:spAutoFit/>
          </a:bodyPr>
          <a:lstStyle/>
          <a:p>
            <a:r>
              <a:rPr lang="fr-FR" sz="1200" b="1">
                <a:solidFill>
                  <a:schemeClr val="accent6"/>
                </a:solidFill>
              </a:rPr>
              <a:t>MSA DU LANGUEDOC</a:t>
            </a:r>
          </a:p>
        </p:txBody>
      </p:sp>
      <p:sp>
        <p:nvSpPr>
          <p:cNvPr id="11" name="Espace réservé du numéro de diapositive 4">
            <a:extLst>
              <a:ext uri="{FF2B5EF4-FFF2-40B4-BE49-F238E27FC236}">
                <a16:creationId xmlns:a16="http://schemas.microsoft.com/office/drawing/2014/main" id="{EAE5CAD0-71D0-472B-BAE6-97DC4EA5A0D2}"/>
              </a:ext>
            </a:extLst>
          </p:cNvPr>
          <p:cNvSpPr txBox="1">
            <a:spLocks/>
          </p:cNvSpPr>
          <p:nvPr/>
        </p:nvSpPr>
        <p:spPr>
          <a:xfrm>
            <a:off x="158262" y="5975125"/>
            <a:ext cx="527538" cy="213988"/>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algn="ctr"/>
            <a:fld id="{15D10A2D-0E02-4E03-A8FB-E4E29708B866}" type="slidenum">
              <a:rPr lang="fr-FR" sz="1000" b="1" smtClean="0">
                <a:solidFill>
                  <a:schemeClr val="accent6"/>
                </a:solidFill>
              </a:rPr>
              <a:pPr algn="ctr"/>
              <a:t>1</a:t>
            </a:fld>
            <a:endParaRPr lang="fr-FR" sz="1000" b="1">
              <a:solidFill>
                <a:schemeClr val="accent6"/>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texte 4">
            <a:extLst>
              <a:ext uri="{FF2B5EF4-FFF2-40B4-BE49-F238E27FC236}">
                <a16:creationId xmlns:a16="http://schemas.microsoft.com/office/drawing/2014/main" id="{43141BE9-8B91-6C4E-1D7A-D7547F4F0D43}"/>
              </a:ext>
            </a:extLst>
          </p:cNvPr>
          <p:cNvSpPr>
            <a:spLocks noGrp="1" noChangeArrowheads="1"/>
          </p:cNvSpPr>
          <p:nvPr>
            <p:ph type="body" idx="1"/>
          </p:nvPr>
        </p:nvSpPr>
        <p:spPr>
          <a:xfrm>
            <a:off x="179388" y="2636838"/>
            <a:ext cx="8785225" cy="1500187"/>
          </a:xfrm>
        </p:spPr>
        <p:txBody>
          <a:bodyPr/>
          <a:lstStyle/>
          <a:p>
            <a:pPr algn="ctr">
              <a:spcBef>
                <a:spcPct val="0"/>
              </a:spcBef>
            </a:pPr>
            <a:r>
              <a:rPr lang="fr-FR" altLang="fr-FR" sz="4000" b="1" dirty="0">
                <a:solidFill>
                  <a:schemeClr val="bg1"/>
                </a:solidFill>
              </a:rPr>
              <a:t>Fin de la présentation</a:t>
            </a:r>
          </a:p>
        </p:txBody>
      </p:sp>
      <p:sp>
        <p:nvSpPr>
          <p:cNvPr id="3" name="Espace réservé du numéro de diapositive 4">
            <a:extLst>
              <a:ext uri="{FF2B5EF4-FFF2-40B4-BE49-F238E27FC236}">
                <a16:creationId xmlns:a16="http://schemas.microsoft.com/office/drawing/2014/main" id="{AE1CB6CA-B6DD-4AE4-8B30-5E600E80C087}"/>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defRPr/>
            </a:pPr>
            <a:fld id="{15D10A2D-0E02-4E03-A8FB-E4E29708B866}" type="slidenum">
              <a:rPr kumimoji="0" lang="fr-FR" sz="1000" b="1" i="0" u="none" strike="noStrike" kern="1200" cap="none" spc="0" normalizeH="0" baseline="0" noProof="0" smtClean="0">
                <a:ln>
                  <a:noFill/>
                </a:ln>
                <a:solidFill>
                  <a:srgbClr val="2D2DB9"/>
                </a:solidFill>
                <a:effectLst/>
                <a:uLnTx/>
                <a:uFillTx/>
                <a:latin typeface="Arial" panose="020B0604020202020204" pitchFamily="34" charset="0"/>
                <a:cs typeface="Lucida Sans Unicode" panose="020B0602030504020204" pitchFamily="34" charset="0"/>
              </a:rPr>
              <a:pPr marL="0" marR="0" lvl="0" indent="0" algn="ctr" defTabSz="449263" rtl="0" eaLnBrk="0" fontAlgn="base" latinLnBrk="0" hangingPunct="0">
                <a:lnSpc>
                  <a:spcPct val="100000"/>
                </a:lnSpc>
                <a:spcBef>
                  <a:spcPct val="0"/>
                </a:spcBef>
                <a:spcAft>
                  <a:spcPct val="0"/>
                </a:spcAft>
                <a:buClrTx/>
                <a:buSzTx/>
                <a:buFontTx/>
                <a:buNone/>
                <a:tabLst/>
                <a:defRPr/>
              </a:pPr>
              <a:t>10</a:t>
            </a:fld>
            <a:endParaRPr kumimoji="0" lang="fr-FR" sz="1000" b="1" i="0" u="none" strike="noStrike" kern="1200" cap="none" spc="0" normalizeH="0" baseline="0" noProof="0" dirty="0">
              <a:ln>
                <a:noFill/>
              </a:ln>
              <a:solidFill>
                <a:srgbClr val="2D2DB9"/>
              </a:solidFill>
              <a:effectLst/>
              <a:uLnTx/>
              <a:uFillTx/>
              <a:latin typeface="Arial" panose="020B0604020202020204" pitchFamily="34" charset="0"/>
              <a:cs typeface="Lucida Sans Unicode" panose="020B0602030504020204" pitchFamily="34" charset="0"/>
            </a:endParaRPr>
          </a:p>
        </p:txBody>
      </p:sp>
      <p:pic>
        <p:nvPicPr>
          <p:cNvPr id="4" name="Image 3">
            <a:extLst>
              <a:ext uri="{FF2B5EF4-FFF2-40B4-BE49-F238E27FC236}">
                <a16:creationId xmlns:a16="http://schemas.microsoft.com/office/drawing/2014/main" id="{FA34CB98-7672-4E6A-9B7F-0400F5246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245" y="6299812"/>
            <a:ext cx="843080" cy="442975"/>
          </a:xfrm>
          <a:prstGeom prst="rect">
            <a:avLst/>
          </a:prstGeom>
        </p:spPr>
      </p:pic>
      <p:sp>
        <p:nvSpPr>
          <p:cNvPr id="6" name="Espace réservé de la date 6">
            <a:extLst>
              <a:ext uri="{FF2B5EF4-FFF2-40B4-BE49-F238E27FC236}">
                <a16:creationId xmlns:a16="http://schemas.microsoft.com/office/drawing/2014/main" id="{3EEE03D3-FC70-40DD-917B-34CCFFB27375}"/>
              </a:ext>
            </a:extLst>
          </p:cNvPr>
          <p:cNvSpPr txBox="1">
            <a:spLocks/>
          </p:cNvSpPr>
          <p:nvPr/>
        </p:nvSpPr>
        <p:spPr>
          <a:xfrm>
            <a:off x="1475277" y="6460071"/>
            <a:ext cx="6403310" cy="35699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002060"/>
                </a:solidFill>
                <a:effectLst/>
                <a:uLnTx/>
                <a:uFillTx/>
                <a:latin typeface="Arial"/>
                <a:cs typeface="Lucida Sans Unicode"/>
              </a:rPr>
              <a:t>MSA LANGUEDOC – CPSS-CPSNS – 27 mars 2026</a:t>
            </a:r>
          </a:p>
        </p:txBody>
      </p:sp>
      <p:graphicFrame>
        <p:nvGraphicFramePr>
          <p:cNvPr id="7" name="Graphique 6">
            <a:extLst>
              <a:ext uri="{FF2B5EF4-FFF2-40B4-BE49-F238E27FC236}">
                <a16:creationId xmlns:a16="http://schemas.microsoft.com/office/drawing/2014/main" id="{FA381758-6191-4443-B3AD-FA3C1EFCFAC7}"/>
              </a:ext>
            </a:extLst>
          </p:cNvPr>
          <p:cNvGraphicFramePr/>
          <p:nvPr/>
        </p:nvGraphicFramePr>
        <p:xfrm>
          <a:off x="595021" y="3356992"/>
          <a:ext cx="4229392" cy="27080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7">
            <a:extLst>
              <a:ext uri="{FF2B5EF4-FFF2-40B4-BE49-F238E27FC236}">
                <a16:creationId xmlns:a16="http://schemas.microsoft.com/office/drawing/2014/main" id="{F38536E5-E82F-4122-A046-BFDCEBF027D7}"/>
              </a:ext>
            </a:extLst>
          </p:cNvPr>
          <p:cNvGraphicFramePr/>
          <p:nvPr/>
        </p:nvGraphicFramePr>
        <p:xfrm>
          <a:off x="684213" y="716068"/>
          <a:ext cx="4229392" cy="2627317"/>
        </p:xfrm>
        <a:graphic>
          <a:graphicData uri="http://schemas.openxmlformats.org/drawingml/2006/chart">
            <c:chart xmlns:c="http://schemas.openxmlformats.org/drawingml/2006/chart" xmlns:r="http://schemas.openxmlformats.org/officeDocument/2006/relationships" r:id="rId4"/>
          </a:graphicData>
        </a:graphic>
      </p:graphicFrame>
      <p:sp>
        <p:nvSpPr>
          <p:cNvPr id="9" name="ZoneTexte 8">
            <a:extLst>
              <a:ext uri="{FF2B5EF4-FFF2-40B4-BE49-F238E27FC236}">
                <a16:creationId xmlns:a16="http://schemas.microsoft.com/office/drawing/2014/main" id="{3E9F5CCC-F900-405A-A1AA-2B436149FF70}"/>
              </a:ext>
            </a:extLst>
          </p:cNvPr>
          <p:cNvSpPr txBox="1"/>
          <p:nvPr/>
        </p:nvSpPr>
        <p:spPr>
          <a:xfrm>
            <a:off x="5508104" y="1893864"/>
            <a:ext cx="3240360" cy="535531"/>
          </a:xfrm>
          <a:prstGeom prst="rect">
            <a:avLst/>
          </a:prstGeom>
          <a:noFill/>
        </p:spPr>
        <p:txBody>
          <a:bodyPr wrap="square">
            <a:spAutoFit/>
          </a:bodyPr>
          <a:lstStyle/>
          <a:p>
            <a:pPr marL="0" marR="0" lvl="0" indent="0" algn="l" defTabSz="449263" rtl="0" eaLnBrk="0" fontAlgn="base" latinLnBrk="0" hangingPunct="0">
              <a:lnSpc>
                <a:spcPct val="90000"/>
              </a:lnSpc>
              <a:spcBef>
                <a:spcPct val="0"/>
              </a:spcBef>
              <a:spcAft>
                <a:spcPts val="800"/>
              </a:spcAft>
              <a:buClrTx/>
              <a:buSzTx/>
              <a:buFontTx/>
              <a:buNone/>
              <a:tabLst/>
              <a:defRPr/>
            </a:pPr>
            <a:r>
              <a:rPr kumimoji="0" lang="fr-FR" sz="16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Objectif en fin de plan : 30 fiches actions cumulées</a:t>
            </a:r>
            <a:endParaRPr kumimoji="0" lang="fr-FR" sz="1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0A3DF2C0-2258-463D-9F13-5247A804F13B}"/>
              </a:ext>
            </a:extLst>
          </p:cNvPr>
          <p:cNvSpPr txBox="1"/>
          <p:nvPr/>
        </p:nvSpPr>
        <p:spPr>
          <a:xfrm>
            <a:off x="2196121" y="112427"/>
            <a:ext cx="5256584" cy="535531"/>
          </a:xfrm>
          <a:prstGeom prst="rect">
            <a:avLst/>
          </a:prstGeom>
          <a:noFill/>
        </p:spPr>
        <p:txBody>
          <a:bodyPr wrap="square">
            <a:spAutoFit/>
          </a:bodyPr>
          <a:lstStyle/>
          <a:p>
            <a:pPr marL="0" marR="0" lvl="0" indent="0" algn="l" defTabSz="449263" rtl="0" eaLnBrk="0" fontAlgn="base" latinLnBrk="0" hangingPunct="0">
              <a:lnSpc>
                <a:spcPct val="90000"/>
              </a:lnSpc>
              <a:spcBef>
                <a:spcPct val="0"/>
              </a:spcBef>
              <a:spcAft>
                <a:spcPts val="800"/>
              </a:spcAft>
              <a:buClrTx/>
              <a:buSzTx/>
              <a:buFontTx/>
              <a:buNone/>
              <a:tabLst/>
              <a:defRPr/>
            </a:pPr>
            <a:r>
              <a:rPr kumimoji="0" lang="fr-FR" sz="32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O1I1 – Risque chimique</a:t>
            </a:r>
            <a:endParaRPr kumimoji="0" lang="fr-FR" sz="3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B890560B-25AD-4981-9840-43FBCFA48851}"/>
              </a:ext>
            </a:extLst>
          </p:cNvPr>
          <p:cNvSpPr txBox="1"/>
          <p:nvPr/>
        </p:nvSpPr>
        <p:spPr>
          <a:xfrm>
            <a:off x="4974803" y="4137025"/>
            <a:ext cx="3791421" cy="1531445"/>
          </a:xfrm>
          <a:prstGeom prst="rect">
            <a:avLst/>
          </a:prstGeom>
          <a:solidFill>
            <a:schemeClr val="accent1">
              <a:alpha val="14000"/>
            </a:schemeClr>
          </a:solidFill>
        </p:spPr>
        <p:txBody>
          <a:bodyPr wrap="square">
            <a:spAutoFit/>
          </a:bodyPr>
          <a:lstStyle/>
          <a:p>
            <a:pPr marL="270510" marR="0" lvl="0" indent="0" algn="just" defTabSz="449263" rtl="0" eaLnBrk="0" fontAlgn="base" latinLnBrk="0" hangingPunct="0">
              <a:lnSpc>
                <a:spcPct val="150000"/>
              </a:lnSpc>
              <a:spcBef>
                <a:spcPct val="0"/>
              </a:spcBef>
              <a:spcAft>
                <a:spcPts val="800"/>
              </a:spcAft>
              <a:buClrTx/>
              <a:buSzTx/>
              <a:buFontTx/>
              <a:buNone/>
              <a:tabLst/>
              <a:defRPr/>
            </a:pPr>
            <a:r>
              <a:rPr kumimoji="0" lang="fr-FR" sz="1600" b="1" i="0" u="none" strike="noStrike" kern="1200" cap="none" spc="0" normalizeH="0" baseline="0" noProof="0" dirty="0">
                <a:ln>
                  <a:noFill/>
                </a:ln>
                <a:solidFill>
                  <a:srgbClr val="2F5496"/>
                </a:solidFill>
                <a:effectLst/>
                <a:uLnTx/>
                <a:uFillTx/>
                <a:latin typeface="Calibri" panose="020F0502020204030204" pitchFamily="34" charset="0"/>
                <a:cs typeface="Calibri" panose="020F0502020204030204" pitchFamily="34" charset="0"/>
              </a:rPr>
              <a:t>L</a:t>
            </a:r>
            <a:r>
              <a:rPr kumimoji="0" lang="fr-FR" sz="16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es préventeurs ont accompagné plus de 70 entreprises sur le risque et réalisé plus de 25 actions de sensibilisation.</a:t>
            </a:r>
            <a:endParaRPr kumimoji="0" lang="fr-FR" sz="1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Émoticône 11">
            <a:extLst>
              <a:ext uri="{FF2B5EF4-FFF2-40B4-BE49-F238E27FC236}">
                <a16:creationId xmlns:a16="http://schemas.microsoft.com/office/drawing/2014/main" id="{6AC91417-7853-43D8-B532-25BF099EBFE5}"/>
              </a:ext>
            </a:extLst>
          </p:cNvPr>
          <p:cNvSpPr/>
          <p:nvPr/>
        </p:nvSpPr>
        <p:spPr>
          <a:xfrm>
            <a:off x="7670176" y="2336148"/>
            <a:ext cx="504056" cy="489047"/>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9263"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cs typeface="Lucida Sans Unicode"/>
            </a:endParaRPr>
          </a:p>
        </p:txBody>
      </p:sp>
      <p:sp>
        <p:nvSpPr>
          <p:cNvPr id="13" name="Émoticône 12">
            <a:extLst>
              <a:ext uri="{FF2B5EF4-FFF2-40B4-BE49-F238E27FC236}">
                <a16:creationId xmlns:a16="http://schemas.microsoft.com/office/drawing/2014/main" id="{1B59B16B-448C-42EE-A862-668C398B5E11}"/>
              </a:ext>
            </a:extLst>
          </p:cNvPr>
          <p:cNvSpPr/>
          <p:nvPr/>
        </p:nvSpPr>
        <p:spPr>
          <a:xfrm>
            <a:off x="7670176" y="3707930"/>
            <a:ext cx="504056" cy="489047"/>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9263"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cs typeface="Lucida Sans Unicode"/>
            </a:endParaRPr>
          </a:p>
        </p:txBody>
      </p:sp>
    </p:spTree>
    <p:extLst>
      <p:ext uri="{BB962C8B-B14F-4D97-AF65-F5344CB8AC3E}">
        <p14:creationId xmlns:p14="http://schemas.microsoft.com/office/powerpoint/2010/main" val="2514553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texte 4">
            <a:extLst>
              <a:ext uri="{FF2B5EF4-FFF2-40B4-BE49-F238E27FC236}">
                <a16:creationId xmlns:a16="http://schemas.microsoft.com/office/drawing/2014/main" id="{43141BE9-8B91-6C4E-1D7A-D7547F4F0D43}"/>
              </a:ext>
            </a:extLst>
          </p:cNvPr>
          <p:cNvSpPr>
            <a:spLocks noGrp="1" noChangeArrowheads="1"/>
          </p:cNvSpPr>
          <p:nvPr>
            <p:ph type="body" idx="1"/>
          </p:nvPr>
        </p:nvSpPr>
        <p:spPr>
          <a:xfrm>
            <a:off x="179388" y="2636838"/>
            <a:ext cx="8785225" cy="1500187"/>
          </a:xfrm>
        </p:spPr>
        <p:txBody>
          <a:bodyPr/>
          <a:lstStyle/>
          <a:p>
            <a:pPr algn="ctr">
              <a:spcBef>
                <a:spcPct val="0"/>
              </a:spcBef>
            </a:pPr>
            <a:r>
              <a:rPr lang="fr-FR" altLang="fr-FR" sz="4000" b="1" dirty="0">
                <a:solidFill>
                  <a:schemeClr val="bg1"/>
                </a:solidFill>
              </a:rPr>
              <a:t>Fin de la présentation</a:t>
            </a:r>
          </a:p>
        </p:txBody>
      </p:sp>
      <p:sp>
        <p:nvSpPr>
          <p:cNvPr id="3" name="Espace réservé du numéro de diapositive 4">
            <a:extLst>
              <a:ext uri="{FF2B5EF4-FFF2-40B4-BE49-F238E27FC236}">
                <a16:creationId xmlns:a16="http://schemas.microsoft.com/office/drawing/2014/main" id="{AE1CB6CA-B6DD-4AE4-8B30-5E600E80C087}"/>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defRPr/>
            </a:pPr>
            <a:fld id="{15D10A2D-0E02-4E03-A8FB-E4E29708B866}" type="slidenum">
              <a:rPr kumimoji="0" lang="fr-FR" sz="1000" b="1" i="0" u="none" strike="noStrike" kern="1200" cap="none" spc="0" normalizeH="0" baseline="0" noProof="0" smtClean="0">
                <a:ln>
                  <a:noFill/>
                </a:ln>
                <a:solidFill>
                  <a:srgbClr val="2D2DB9"/>
                </a:solidFill>
                <a:effectLst/>
                <a:uLnTx/>
                <a:uFillTx/>
                <a:latin typeface="Arial" panose="020B0604020202020204" pitchFamily="34" charset="0"/>
                <a:cs typeface="Lucida Sans Unicode" panose="020B0602030504020204" pitchFamily="34" charset="0"/>
              </a:rPr>
              <a:pPr marL="0" marR="0" lvl="0" indent="0" algn="ctr" defTabSz="449263" rtl="0" eaLnBrk="0" fontAlgn="base" latinLnBrk="0" hangingPunct="0">
                <a:lnSpc>
                  <a:spcPct val="100000"/>
                </a:lnSpc>
                <a:spcBef>
                  <a:spcPct val="0"/>
                </a:spcBef>
                <a:spcAft>
                  <a:spcPct val="0"/>
                </a:spcAft>
                <a:buClrTx/>
                <a:buSzTx/>
                <a:buFontTx/>
                <a:buNone/>
                <a:tabLst/>
                <a:defRPr/>
              </a:pPr>
              <a:t>11</a:t>
            </a:fld>
            <a:endParaRPr kumimoji="0" lang="fr-FR" sz="1000" b="1" i="0" u="none" strike="noStrike" kern="1200" cap="none" spc="0" normalizeH="0" baseline="0" noProof="0" dirty="0">
              <a:ln>
                <a:noFill/>
              </a:ln>
              <a:solidFill>
                <a:srgbClr val="2D2DB9"/>
              </a:solidFill>
              <a:effectLst/>
              <a:uLnTx/>
              <a:uFillTx/>
              <a:latin typeface="Arial" panose="020B0604020202020204" pitchFamily="34" charset="0"/>
              <a:cs typeface="Lucida Sans Unicode" panose="020B0602030504020204" pitchFamily="34" charset="0"/>
            </a:endParaRPr>
          </a:p>
        </p:txBody>
      </p:sp>
      <p:pic>
        <p:nvPicPr>
          <p:cNvPr id="4" name="Image 3">
            <a:extLst>
              <a:ext uri="{FF2B5EF4-FFF2-40B4-BE49-F238E27FC236}">
                <a16:creationId xmlns:a16="http://schemas.microsoft.com/office/drawing/2014/main" id="{FA34CB98-7672-4E6A-9B7F-0400F5246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245" y="6299812"/>
            <a:ext cx="843080" cy="442975"/>
          </a:xfrm>
          <a:prstGeom prst="rect">
            <a:avLst/>
          </a:prstGeom>
        </p:spPr>
      </p:pic>
      <p:sp>
        <p:nvSpPr>
          <p:cNvPr id="6" name="Espace réservé de la date 6">
            <a:extLst>
              <a:ext uri="{FF2B5EF4-FFF2-40B4-BE49-F238E27FC236}">
                <a16:creationId xmlns:a16="http://schemas.microsoft.com/office/drawing/2014/main" id="{3EEE03D3-FC70-40DD-917B-34CCFFB27375}"/>
              </a:ext>
            </a:extLst>
          </p:cNvPr>
          <p:cNvSpPr txBox="1">
            <a:spLocks/>
          </p:cNvSpPr>
          <p:nvPr/>
        </p:nvSpPr>
        <p:spPr>
          <a:xfrm>
            <a:off x="1475277" y="6460071"/>
            <a:ext cx="6403310" cy="35699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002060"/>
                </a:solidFill>
                <a:effectLst/>
                <a:uLnTx/>
                <a:uFillTx/>
                <a:latin typeface="Arial"/>
                <a:cs typeface="Lucida Sans Unicode"/>
              </a:rPr>
              <a:t>MSA LANGUEDOC – CPSS-CPSNS – 27 mars 2026</a:t>
            </a:r>
          </a:p>
        </p:txBody>
      </p:sp>
      <p:sp>
        <p:nvSpPr>
          <p:cNvPr id="7" name="ZoneTexte 6">
            <a:extLst>
              <a:ext uri="{FF2B5EF4-FFF2-40B4-BE49-F238E27FC236}">
                <a16:creationId xmlns:a16="http://schemas.microsoft.com/office/drawing/2014/main" id="{447B7F50-F908-4DCC-9C52-41A3ED14DD3B}"/>
              </a:ext>
            </a:extLst>
          </p:cNvPr>
          <p:cNvSpPr txBox="1"/>
          <p:nvPr/>
        </p:nvSpPr>
        <p:spPr>
          <a:xfrm>
            <a:off x="1547664" y="500169"/>
            <a:ext cx="4572000" cy="424732"/>
          </a:xfrm>
          <a:prstGeom prst="rect">
            <a:avLst/>
          </a:prstGeom>
          <a:noFill/>
        </p:spPr>
        <p:txBody>
          <a:bodyPr wrap="square">
            <a:spAutoFit/>
          </a:bodyPr>
          <a:lstStyle/>
          <a:p>
            <a:pPr marL="0" marR="0" lvl="0" indent="0" algn="l" defTabSz="449263" rtl="0" eaLnBrk="0" fontAlgn="base" latinLnBrk="0" hangingPunct="0">
              <a:lnSpc>
                <a:spcPct val="90000"/>
              </a:lnSpc>
              <a:spcBef>
                <a:spcPct val="0"/>
              </a:spcBef>
              <a:spcAft>
                <a:spcPts val="800"/>
              </a:spcAft>
              <a:buClrTx/>
              <a:buSzTx/>
              <a:buFontTx/>
              <a:buNone/>
              <a:tabLst/>
              <a:defRPr/>
            </a:pPr>
            <a:r>
              <a:rPr kumimoji="0" lang="fr-FR" sz="24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O1I2 – TMS / TPS</a:t>
            </a:r>
            <a:endParaRPr kumimoji="0" lang="fr-FR"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Graphique 7">
            <a:extLst>
              <a:ext uri="{FF2B5EF4-FFF2-40B4-BE49-F238E27FC236}">
                <a16:creationId xmlns:a16="http://schemas.microsoft.com/office/drawing/2014/main" id="{F635EF01-59D1-49A6-9DF1-84B3A91CC0FD}"/>
              </a:ext>
            </a:extLst>
          </p:cNvPr>
          <p:cNvGraphicFramePr/>
          <p:nvPr/>
        </p:nvGraphicFramePr>
        <p:xfrm>
          <a:off x="1547664" y="1477963"/>
          <a:ext cx="5781675" cy="3152775"/>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9">
            <a:extLst>
              <a:ext uri="{FF2B5EF4-FFF2-40B4-BE49-F238E27FC236}">
                <a16:creationId xmlns:a16="http://schemas.microsoft.com/office/drawing/2014/main" id="{92F4CFB8-289D-4384-A605-CA8AAB8538D1}"/>
              </a:ext>
            </a:extLst>
          </p:cNvPr>
          <p:cNvSpPr txBox="1"/>
          <p:nvPr/>
        </p:nvSpPr>
        <p:spPr>
          <a:xfrm>
            <a:off x="1475277" y="5033275"/>
            <a:ext cx="6264696" cy="693523"/>
          </a:xfrm>
          <a:prstGeom prst="rect">
            <a:avLst/>
          </a:prstGeom>
          <a:noFill/>
        </p:spPr>
        <p:txBody>
          <a:bodyPr wrap="square">
            <a:spAutoFit/>
          </a:bodyPr>
          <a:lstStyle/>
          <a:p>
            <a:pPr marL="0" marR="0" lvl="0" indent="0" algn="l" defTabSz="449263" rtl="0" eaLnBrk="0" fontAlgn="base" latinLnBrk="0" hangingPunct="0">
              <a:lnSpc>
                <a:spcPct val="90000"/>
              </a:lnSpc>
              <a:spcBef>
                <a:spcPct val="0"/>
              </a:spcBef>
              <a:spcAft>
                <a:spcPts val="800"/>
              </a:spcAft>
              <a:buClrTx/>
              <a:buSzTx/>
              <a:buFontTx/>
              <a:buNone/>
              <a:tabLst/>
              <a:defRPr/>
            </a:pPr>
            <a:r>
              <a:rPr kumimoji="0" lang="fr-FR" sz="18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Objectif annuel salariés : 14 actions de transformation</a:t>
            </a:r>
            <a:endParaRPr kumimoji="0" lang="fr-FR" sz="1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49263" rtl="0" eaLnBrk="0" fontAlgn="base" latinLnBrk="0" hangingPunct="0">
              <a:lnSpc>
                <a:spcPct val="90000"/>
              </a:lnSpc>
              <a:spcBef>
                <a:spcPct val="0"/>
              </a:spcBef>
              <a:spcAft>
                <a:spcPts val="800"/>
              </a:spcAft>
              <a:buClrTx/>
              <a:buSzTx/>
              <a:buFontTx/>
              <a:buNone/>
              <a:tabLst/>
              <a:defRPr/>
            </a:pPr>
            <a:r>
              <a:rPr kumimoji="0" lang="fr-FR" sz="18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Objectif annuel Non - salariés : 14 actions de transformation</a:t>
            </a:r>
            <a:endParaRPr kumimoji="0" lang="fr-FR" sz="1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Émoticône 8">
            <a:extLst>
              <a:ext uri="{FF2B5EF4-FFF2-40B4-BE49-F238E27FC236}">
                <a16:creationId xmlns:a16="http://schemas.microsoft.com/office/drawing/2014/main" id="{91B4FBD5-C9F0-49CF-A9A3-A4E47FDBF384}"/>
              </a:ext>
            </a:extLst>
          </p:cNvPr>
          <p:cNvSpPr/>
          <p:nvPr/>
        </p:nvSpPr>
        <p:spPr>
          <a:xfrm>
            <a:off x="7670176" y="3707930"/>
            <a:ext cx="504056" cy="489047"/>
          </a:xfrm>
          <a:prstGeom prst="smileyFace">
            <a:avLst/>
          </a:prstGeom>
          <a:solidFill>
            <a:srgbClr val="97C2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9263"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cs typeface="Lucida Sans Unicode"/>
            </a:endParaRPr>
          </a:p>
        </p:txBody>
      </p:sp>
    </p:spTree>
    <p:extLst>
      <p:ext uri="{BB962C8B-B14F-4D97-AF65-F5344CB8AC3E}">
        <p14:creationId xmlns:p14="http://schemas.microsoft.com/office/powerpoint/2010/main" val="230657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texte 4">
            <a:extLst>
              <a:ext uri="{FF2B5EF4-FFF2-40B4-BE49-F238E27FC236}">
                <a16:creationId xmlns:a16="http://schemas.microsoft.com/office/drawing/2014/main" id="{43141BE9-8B91-6C4E-1D7A-D7547F4F0D43}"/>
              </a:ext>
            </a:extLst>
          </p:cNvPr>
          <p:cNvSpPr>
            <a:spLocks noGrp="1" noChangeArrowheads="1"/>
          </p:cNvSpPr>
          <p:nvPr>
            <p:ph type="body" idx="1"/>
          </p:nvPr>
        </p:nvSpPr>
        <p:spPr>
          <a:xfrm>
            <a:off x="179388" y="2636838"/>
            <a:ext cx="8785225" cy="1500187"/>
          </a:xfrm>
        </p:spPr>
        <p:txBody>
          <a:bodyPr/>
          <a:lstStyle/>
          <a:p>
            <a:pPr algn="ctr">
              <a:spcBef>
                <a:spcPct val="0"/>
              </a:spcBef>
            </a:pPr>
            <a:r>
              <a:rPr lang="fr-FR" altLang="fr-FR" sz="4000" b="1" dirty="0">
                <a:solidFill>
                  <a:schemeClr val="bg1"/>
                </a:solidFill>
              </a:rPr>
              <a:t>Fin de la présentation</a:t>
            </a:r>
          </a:p>
        </p:txBody>
      </p:sp>
      <p:sp>
        <p:nvSpPr>
          <p:cNvPr id="3" name="Espace réservé du numéro de diapositive 4">
            <a:extLst>
              <a:ext uri="{FF2B5EF4-FFF2-40B4-BE49-F238E27FC236}">
                <a16:creationId xmlns:a16="http://schemas.microsoft.com/office/drawing/2014/main" id="{AE1CB6CA-B6DD-4AE4-8B30-5E600E80C087}"/>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defRPr/>
            </a:pPr>
            <a:fld id="{15D10A2D-0E02-4E03-A8FB-E4E29708B866}" type="slidenum">
              <a:rPr kumimoji="0" lang="fr-FR" sz="1000" b="1" i="0" u="none" strike="noStrike" kern="1200" cap="none" spc="0" normalizeH="0" baseline="0" noProof="0" smtClean="0">
                <a:ln>
                  <a:noFill/>
                </a:ln>
                <a:solidFill>
                  <a:srgbClr val="2D2DB9"/>
                </a:solidFill>
                <a:effectLst/>
                <a:uLnTx/>
                <a:uFillTx/>
                <a:latin typeface="Arial" panose="020B0604020202020204" pitchFamily="34" charset="0"/>
                <a:cs typeface="Lucida Sans Unicode" panose="020B0602030504020204" pitchFamily="34" charset="0"/>
              </a:rPr>
              <a:pPr marL="0" marR="0" lvl="0" indent="0" algn="ctr" defTabSz="449263" rtl="0" eaLnBrk="0" fontAlgn="base" latinLnBrk="0" hangingPunct="0">
                <a:lnSpc>
                  <a:spcPct val="100000"/>
                </a:lnSpc>
                <a:spcBef>
                  <a:spcPct val="0"/>
                </a:spcBef>
                <a:spcAft>
                  <a:spcPct val="0"/>
                </a:spcAft>
                <a:buClrTx/>
                <a:buSzTx/>
                <a:buFontTx/>
                <a:buNone/>
                <a:tabLst/>
                <a:defRPr/>
              </a:pPr>
              <a:t>12</a:t>
            </a:fld>
            <a:endParaRPr kumimoji="0" lang="fr-FR" sz="1000" b="1" i="0" u="none" strike="noStrike" kern="1200" cap="none" spc="0" normalizeH="0" baseline="0" noProof="0" dirty="0">
              <a:ln>
                <a:noFill/>
              </a:ln>
              <a:solidFill>
                <a:srgbClr val="2D2DB9"/>
              </a:solidFill>
              <a:effectLst/>
              <a:uLnTx/>
              <a:uFillTx/>
              <a:latin typeface="Arial" panose="020B0604020202020204" pitchFamily="34" charset="0"/>
              <a:cs typeface="Lucida Sans Unicode" panose="020B0602030504020204" pitchFamily="34" charset="0"/>
            </a:endParaRPr>
          </a:p>
        </p:txBody>
      </p:sp>
      <p:pic>
        <p:nvPicPr>
          <p:cNvPr id="4" name="Image 3">
            <a:extLst>
              <a:ext uri="{FF2B5EF4-FFF2-40B4-BE49-F238E27FC236}">
                <a16:creationId xmlns:a16="http://schemas.microsoft.com/office/drawing/2014/main" id="{FA34CB98-7672-4E6A-9B7F-0400F5246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245" y="6299812"/>
            <a:ext cx="843080" cy="442975"/>
          </a:xfrm>
          <a:prstGeom prst="rect">
            <a:avLst/>
          </a:prstGeom>
        </p:spPr>
      </p:pic>
      <p:sp>
        <p:nvSpPr>
          <p:cNvPr id="6" name="Espace réservé de la date 6">
            <a:extLst>
              <a:ext uri="{FF2B5EF4-FFF2-40B4-BE49-F238E27FC236}">
                <a16:creationId xmlns:a16="http://schemas.microsoft.com/office/drawing/2014/main" id="{3EEE03D3-FC70-40DD-917B-34CCFFB27375}"/>
              </a:ext>
            </a:extLst>
          </p:cNvPr>
          <p:cNvSpPr txBox="1">
            <a:spLocks/>
          </p:cNvSpPr>
          <p:nvPr/>
        </p:nvSpPr>
        <p:spPr>
          <a:xfrm>
            <a:off x="1475277" y="6460071"/>
            <a:ext cx="6403310" cy="35699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002060"/>
                </a:solidFill>
                <a:effectLst/>
                <a:uLnTx/>
                <a:uFillTx/>
                <a:latin typeface="Arial"/>
                <a:cs typeface="Lucida Sans Unicode"/>
              </a:rPr>
              <a:t>MSA LANGUEDOC – CPSS-CPSNS – 27 mars 2026</a:t>
            </a:r>
          </a:p>
        </p:txBody>
      </p:sp>
      <p:sp>
        <p:nvSpPr>
          <p:cNvPr id="7" name="ZoneTexte 6">
            <a:extLst>
              <a:ext uri="{FF2B5EF4-FFF2-40B4-BE49-F238E27FC236}">
                <a16:creationId xmlns:a16="http://schemas.microsoft.com/office/drawing/2014/main" id="{05CD38C8-48A3-4CAB-92F9-312DC44D35D6}"/>
              </a:ext>
            </a:extLst>
          </p:cNvPr>
          <p:cNvSpPr txBox="1"/>
          <p:nvPr/>
        </p:nvSpPr>
        <p:spPr>
          <a:xfrm>
            <a:off x="668189" y="784892"/>
            <a:ext cx="7028629" cy="424732"/>
          </a:xfrm>
          <a:prstGeom prst="rect">
            <a:avLst/>
          </a:prstGeom>
          <a:noFill/>
        </p:spPr>
        <p:txBody>
          <a:bodyPr wrap="square">
            <a:spAutoFit/>
          </a:bodyPr>
          <a:lstStyle/>
          <a:p>
            <a:pPr marL="0" marR="0" lvl="0" indent="0" algn="l" defTabSz="449263" rtl="0" eaLnBrk="0" fontAlgn="base" latinLnBrk="0" hangingPunct="0">
              <a:lnSpc>
                <a:spcPct val="90000"/>
              </a:lnSpc>
              <a:spcBef>
                <a:spcPct val="0"/>
              </a:spcBef>
              <a:spcAft>
                <a:spcPts val="800"/>
              </a:spcAft>
              <a:buClrTx/>
              <a:buSzTx/>
              <a:buFontTx/>
              <a:buNone/>
              <a:tabLst/>
              <a:defRPr/>
            </a:pPr>
            <a:r>
              <a:rPr kumimoji="0" lang="fr-FR" sz="24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O1I2 – TMS / TPS : </a:t>
            </a:r>
            <a:r>
              <a:rPr kumimoji="0" lang="fr-FR" sz="2400" b="1" i="0" u="none" strike="noStrike" kern="1200" cap="none" spc="0" normalizeH="0" baseline="0" noProof="0" dirty="0">
                <a:ln>
                  <a:noFill/>
                </a:ln>
                <a:solidFill>
                  <a:srgbClr val="2F5496"/>
                </a:solidFill>
                <a:effectLst/>
                <a:uLnTx/>
                <a:uFillTx/>
                <a:latin typeface="Calibri" panose="020F0502020204030204" pitchFamily="34" charset="0"/>
                <a:cs typeface="Calibri" panose="020F0502020204030204" pitchFamily="34" charset="0"/>
              </a:rPr>
              <a:t>SITEVI du 25 au 27 novembre 2025 </a:t>
            </a:r>
          </a:p>
        </p:txBody>
      </p:sp>
      <p:pic>
        <p:nvPicPr>
          <p:cNvPr id="8" name="Image 7">
            <a:extLst>
              <a:ext uri="{FF2B5EF4-FFF2-40B4-BE49-F238E27FC236}">
                <a16:creationId xmlns:a16="http://schemas.microsoft.com/office/drawing/2014/main" id="{AD3EC512-ACBE-4813-8981-B3906C86BB13}"/>
              </a:ext>
            </a:extLst>
          </p:cNvPr>
          <p:cNvPicPr/>
          <p:nvPr/>
        </p:nvPicPr>
        <p:blipFill>
          <a:blip r:embed="rId3"/>
          <a:stretch>
            <a:fillRect/>
          </a:stretch>
        </p:blipFill>
        <p:spPr>
          <a:xfrm>
            <a:off x="5968172" y="3038956"/>
            <a:ext cx="2569633" cy="1443879"/>
          </a:xfrm>
          <a:prstGeom prst="rect">
            <a:avLst/>
          </a:prstGeom>
        </p:spPr>
      </p:pic>
      <p:sp>
        <p:nvSpPr>
          <p:cNvPr id="9" name="ZoneTexte 8">
            <a:extLst>
              <a:ext uri="{FF2B5EF4-FFF2-40B4-BE49-F238E27FC236}">
                <a16:creationId xmlns:a16="http://schemas.microsoft.com/office/drawing/2014/main" id="{E4B10451-6212-4682-9341-A4B49BBF2195}"/>
              </a:ext>
            </a:extLst>
          </p:cNvPr>
          <p:cNvSpPr txBox="1"/>
          <p:nvPr/>
        </p:nvSpPr>
        <p:spPr>
          <a:xfrm>
            <a:off x="668189" y="1466119"/>
            <a:ext cx="8283071" cy="2031325"/>
          </a:xfrm>
          <a:prstGeom prst="rect">
            <a:avLst/>
          </a:prstGeom>
          <a:noFill/>
        </p:spPr>
        <p:txBody>
          <a:bodyPr wrap="square">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Thème </a:t>
            </a:r>
            <a:r>
              <a:rPr kumimoji="0" lang="fr-FR" sz="1800" b="0" i="0" u="none" strike="noStrike" kern="1200" cap="none" spc="0" normalizeH="0" baseline="0" noProof="0" dirty="0">
                <a:ln>
                  <a:noFill/>
                </a:ln>
                <a:solidFill>
                  <a:srgbClr val="2F5496"/>
                </a:solidFill>
                <a:effectLst/>
                <a:uLnTx/>
                <a:uFillTx/>
                <a:latin typeface="Calibri" panose="020F0502020204030204" pitchFamily="34" charset="0"/>
                <a:cs typeface="Calibri" panose="020F0502020204030204" pitchFamily="34" charset="0"/>
              </a:rPr>
              <a:t>:</a:t>
            </a:r>
            <a:r>
              <a:rPr kumimoji="0" lang="fr-FR" sz="1800" b="0"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 TMS</a:t>
            </a:r>
            <a:endPar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Lucida Sans Unicode" panose="020B0602030504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1er pôle : Idée de parcours. Intégration de :</a:t>
            </a:r>
            <a:endPar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Lucida Sans Unicode" panose="020B0602030504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	▪ TMSA (Trouver Mes Solutions Adaptées)</a:t>
            </a:r>
            <a:endPar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Lucida Sans Unicode" panose="020B0602030504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	▪ NPPLF (Ne Perdez Pas Le Fil)</a:t>
            </a:r>
            <a:endPar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Lucida Sans Unicode" panose="020B0602030504020204" pitchFamily="34" charset="0"/>
            </a:endParaRPr>
          </a:p>
          <a:p>
            <a:pPr marL="0" marR="0" lvl="0" indent="449580" algn="l" defTabSz="449263"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srgbClr val="2F5496"/>
                </a:solidFill>
                <a:effectLst/>
                <a:uLnTx/>
                <a:uFillTx/>
                <a:latin typeface="Segoe UI Symbol" panose="020B0502040204020203" pitchFamily="34" charset="0"/>
                <a:ea typeface="+mn-ea"/>
                <a:cs typeface="Segoe UI Symbol" panose="020B0502040204020203" pitchFamily="34" charset="0"/>
              </a:rPr>
              <a:t>		➢</a:t>
            </a:r>
            <a:r>
              <a:rPr kumimoji="0" lang="fr-FR" sz="1800" b="0"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 Réalité augmentée : pied de vigne virtuel + 2 ceps de vigne)</a:t>
            </a:r>
            <a:endPar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Lucida Sans Unicode" panose="020B0602030504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	▪ Application </a:t>
            </a:r>
            <a:r>
              <a:rPr kumimoji="0" lang="fr-FR" sz="1800" b="0" i="0" u="none" strike="noStrike" kern="1200" cap="none" spc="0" normalizeH="0" baseline="0" noProof="0" dirty="0" err="1">
                <a:ln>
                  <a:noFill/>
                </a:ln>
                <a:solidFill>
                  <a:srgbClr val="2F5496"/>
                </a:solidFill>
                <a:effectLst/>
                <a:uLnTx/>
                <a:uFillTx/>
                <a:latin typeface="Calibri" panose="020F0502020204030204" pitchFamily="34" charset="0"/>
                <a:ea typeface="+mn-ea"/>
                <a:cs typeface="Calibri" panose="020F0502020204030204" pitchFamily="34" charset="0"/>
              </a:rPr>
              <a:t>Mouv</a:t>
            </a:r>
            <a:r>
              <a:rPr kumimoji="0" lang="fr-FR" sz="1800" b="0"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 S Agri</a:t>
            </a:r>
            <a:endPar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Lucida Sans Unicode" panose="020B0602030504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	▪ Fresques Viti</a:t>
            </a:r>
            <a:endPar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Lucida Sans Unicode" panose="020B0602030504020204" pitchFamily="34" charset="0"/>
            </a:endParaRPr>
          </a:p>
        </p:txBody>
      </p:sp>
      <p:sp>
        <p:nvSpPr>
          <p:cNvPr id="10" name="ZoneTexte 9">
            <a:extLst>
              <a:ext uri="{FF2B5EF4-FFF2-40B4-BE49-F238E27FC236}">
                <a16:creationId xmlns:a16="http://schemas.microsoft.com/office/drawing/2014/main" id="{D130E61D-AE51-409B-B306-157C581317B3}"/>
              </a:ext>
            </a:extLst>
          </p:cNvPr>
          <p:cNvSpPr txBox="1"/>
          <p:nvPr/>
        </p:nvSpPr>
        <p:spPr>
          <a:xfrm>
            <a:off x="702105" y="4688500"/>
            <a:ext cx="7835700" cy="6178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defPPr>
              <a:defRPr lang="en-GB"/>
            </a:defPPr>
            <a:lvl1pPr>
              <a:lnSpc>
                <a:spcPct val="85000"/>
              </a:lnSpc>
              <a:buClr>
                <a:srgbClr val="000000"/>
              </a:buClr>
              <a:buSzPct val="100000"/>
              <a:buFont typeface="Times New Roman" panose="02020603050405020304" pitchFamily="18" charset="0"/>
              <a:defRPr sz="2000" b="1" i="1" u="none" strike="noStrike" baseline="0">
                <a:solidFill>
                  <a:schemeClr val="accent2"/>
                </a:solidFill>
                <a:latin typeface="LiberationSerif-BoldItalic"/>
                <a:ea typeface="+mj-ea"/>
                <a:cs typeface="+mj-cs"/>
              </a:defRPr>
            </a:lvl1pPr>
            <a:lvl2pPr>
              <a:lnSpc>
                <a:spcPct val="85000"/>
              </a:lnSpc>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defRPr>
            </a:lvl2pPr>
            <a:lvl3pPr>
              <a:lnSpc>
                <a:spcPct val="85000"/>
              </a:lnSpc>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defRPr>
            </a:lvl3pPr>
            <a:lvl4pPr>
              <a:lnSpc>
                <a:spcPct val="85000"/>
              </a:lnSpc>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defRPr>
            </a:lvl4pPr>
            <a:lvl5pPr>
              <a:lnSpc>
                <a:spcPct val="85000"/>
              </a:lnSpc>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defRPr>
            </a:lvl5pPr>
            <a:lvl6pPr marL="2514600" indent="-228600" defTabSz="449263"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defRPr>
            </a:lvl6pPr>
            <a:lvl7pPr marL="2971800" indent="-228600" defTabSz="449263"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defRPr>
            </a:lvl7pPr>
            <a:lvl8pPr marL="3429000" indent="-228600" defTabSz="449263"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defRPr>
            </a:lvl8pPr>
            <a:lvl9pPr marL="3886200" indent="-228600" defTabSz="449263"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defRPr>
            </a:lvl9pPr>
          </a:lstStyle>
          <a:p>
            <a:pPr marL="0" marR="0" lvl="0" indent="0" algn="l" defTabSz="449263" rtl="0" eaLnBrk="0" fontAlgn="base" latinLnBrk="0" hangingPunct="0">
              <a:lnSpc>
                <a:spcPct val="85000"/>
              </a:lnSpc>
              <a:spcBef>
                <a:spcPct val="0"/>
              </a:spcBef>
              <a:spcAft>
                <a:spcPct val="0"/>
              </a:spcAft>
              <a:buClr>
                <a:srgbClr val="000000"/>
              </a:buClr>
              <a:buSzPct val="100000"/>
              <a:buFont typeface="Times New Roman" panose="02020603050405020304" pitchFamily="18" charset="0"/>
              <a:buNone/>
              <a:tabLst/>
              <a:defRPr/>
            </a:pPr>
            <a:r>
              <a:rPr kumimoji="0" lang="fr-FR" sz="2000" b="1" i="1" u="none" strike="noStrike" kern="1200" cap="none" spc="0" normalizeH="0" baseline="0" noProof="0" dirty="0">
                <a:ln>
                  <a:noFill/>
                </a:ln>
                <a:solidFill>
                  <a:srgbClr val="002060"/>
                </a:solidFill>
                <a:effectLst/>
                <a:uLnTx/>
                <a:uFillTx/>
                <a:latin typeface="LiberationSerif-BoldItalic"/>
                <a:cs typeface="Lucida Sans Unicode"/>
              </a:rPr>
              <a:t>- Stand PRP à la « Journée Agro équipement de Meynes  (Chambre Agriculture du GARD). </a:t>
            </a:r>
          </a:p>
          <a:p>
            <a:pPr marL="0" marR="0" lvl="0" indent="0" algn="l" defTabSz="449263" rtl="0" eaLnBrk="0" fontAlgn="base" latinLnBrk="0" hangingPunct="0">
              <a:lnSpc>
                <a:spcPct val="85000"/>
              </a:lnSpc>
              <a:spcBef>
                <a:spcPct val="0"/>
              </a:spcBef>
              <a:spcAft>
                <a:spcPct val="0"/>
              </a:spcAft>
              <a:buClr>
                <a:srgbClr val="000000"/>
              </a:buClr>
              <a:buSzPct val="100000"/>
              <a:buFont typeface="Times New Roman" panose="02020603050405020304" pitchFamily="18" charset="0"/>
              <a:buNone/>
              <a:tabLst/>
              <a:defRPr/>
            </a:pPr>
            <a:endParaRPr kumimoji="0" lang="fr-FR" sz="2000" b="1" i="1" u="none" strike="noStrike" kern="1200" cap="none" spc="0" normalizeH="0" baseline="0" noProof="0" dirty="0">
              <a:ln>
                <a:noFill/>
              </a:ln>
              <a:solidFill>
                <a:srgbClr val="3333CC"/>
              </a:solidFill>
              <a:effectLst/>
              <a:uLnTx/>
              <a:uFillTx/>
              <a:latin typeface="LiberationSerif-BoldItalic"/>
              <a:cs typeface="Lucida Sans Unicode"/>
            </a:endParaRPr>
          </a:p>
        </p:txBody>
      </p:sp>
      <p:sp>
        <p:nvSpPr>
          <p:cNvPr id="11" name="Rectangle 10">
            <a:extLst>
              <a:ext uri="{FF2B5EF4-FFF2-40B4-BE49-F238E27FC236}">
                <a16:creationId xmlns:a16="http://schemas.microsoft.com/office/drawing/2014/main" id="{CE7FEE35-3EC2-47E7-AEFB-C57D128B46C2}"/>
              </a:ext>
            </a:extLst>
          </p:cNvPr>
          <p:cNvSpPr>
            <a:spLocks noChangeArrowheads="1"/>
          </p:cNvSpPr>
          <p:nvPr/>
        </p:nvSpPr>
        <p:spPr bwMode="auto">
          <a:xfrm>
            <a:off x="829065" y="5130475"/>
            <a:ext cx="7565143" cy="61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rmAutofit/>
          </a:bodyPr>
          <a:lstStyle/>
          <a:p>
            <a:pPr marL="0" marR="0" lvl="0" indent="0" algn="l" defTabSz="449263" rtl="0" eaLnBrk="0" fontAlgn="base" latinLnBrk="0" hangingPunct="0">
              <a:lnSpc>
                <a:spcPct val="100000"/>
              </a:lnSpc>
              <a:spcBef>
                <a:spcPts val="2438"/>
              </a:spcBef>
              <a:spcAft>
                <a:spcPct val="0"/>
              </a:spcAft>
              <a:buClr>
                <a:srgbClr val="000000"/>
              </a:buClr>
              <a:buSzPct val="100000"/>
              <a:buFont typeface="Times New Roman" panose="02020603050405020304" pitchFamily="18" charset="0"/>
              <a:buNone/>
              <a:tabLst/>
              <a:defRPr/>
            </a:pPr>
            <a:r>
              <a:rPr kumimoji="0" lang="fr-FR" sz="1400" b="1" i="0" u="none" strike="noStrike" kern="1200" cap="none" spc="0" normalizeH="0" baseline="0" noProof="0" dirty="0">
                <a:ln>
                  <a:noFill/>
                </a:ln>
                <a:solidFill>
                  <a:srgbClr val="002060">
                    <a:alpha val="55000"/>
                  </a:srgbClr>
                </a:solidFill>
                <a:effectLst/>
                <a:uLnTx/>
                <a:uFillTx/>
                <a:latin typeface="Arial"/>
                <a:cs typeface="Lucida Sans Unicode"/>
              </a:rPr>
              <a:t>Le 6 février 2025 au Lycée Agricole de Meynes. Simulateur conduite et de la taille de la vigne en réalité augmentée</a:t>
            </a:r>
            <a:r>
              <a:rPr kumimoji="0" lang="fr-FR" sz="1400" b="1" i="0" u="none" strike="noStrike" kern="1200" cap="none" spc="0" normalizeH="0" baseline="0" noProof="0" dirty="0">
                <a:ln>
                  <a:noFill/>
                </a:ln>
                <a:solidFill>
                  <a:srgbClr val="2D2DB9">
                    <a:alpha val="55000"/>
                  </a:srgbClr>
                </a:solidFill>
                <a:effectLst/>
                <a:uLnTx/>
                <a:uFillTx/>
                <a:latin typeface="Arial"/>
                <a:cs typeface="Lucida Sans Unicode"/>
              </a:rPr>
              <a:t>.</a:t>
            </a:r>
            <a:endParaRPr kumimoji="0" lang="fr-FR" altLang="fr-FR" sz="1400" b="1" i="0" u="none" strike="noStrike" kern="1200" cap="none" spc="0" normalizeH="0" baseline="0" noProof="0" dirty="0">
              <a:ln>
                <a:noFill/>
              </a:ln>
              <a:solidFill>
                <a:srgbClr val="2D2DB9">
                  <a:alpha val="55000"/>
                </a:srgbClr>
              </a:solidFill>
              <a:effectLst/>
              <a:uLnTx/>
              <a:uFillTx/>
              <a:latin typeface="Arial"/>
              <a:cs typeface="Lucida Sans Unicode"/>
            </a:endParaRPr>
          </a:p>
        </p:txBody>
      </p:sp>
    </p:spTree>
    <p:extLst>
      <p:ext uri="{BB962C8B-B14F-4D97-AF65-F5344CB8AC3E}">
        <p14:creationId xmlns:p14="http://schemas.microsoft.com/office/powerpoint/2010/main" val="110014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texte 4">
            <a:extLst>
              <a:ext uri="{FF2B5EF4-FFF2-40B4-BE49-F238E27FC236}">
                <a16:creationId xmlns:a16="http://schemas.microsoft.com/office/drawing/2014/main" id="{43141BE9-8B91-6C4E-1D7A-D7547F4F0D43}"/>
              </a:ext>
            </a:extLst>
          </p:cNvPr>
          <p:cNvSpPr>
            <a:spLocks noGrp="1" noChangeArrowheads="1"/>
          </p:cNvSpPr>
          <p:nvPr>
            <p:ph type="body" idx="1"/>
          </p:nvPr>
        </p:nvSpPr>
        <p:spPr>
          <a:xfrm>
            <a:off x="179388" y="2636838"/>
            <a:ext cx="8785225" cy="1500187"/>
          </a:xfrm>
        </p:spPr>
        <p:txBody>
          <a:bodyPr/>
          <a:lstStyle/>
          <a:p>
            <a:pPr algn="ctr">
              <a:spcBef>
                <a:spcPct val="0"/>
              </a:spcBef>
            </a:pPr>
            <a:r>
              <a:rPr lang="fr-FR" altLang="fr-FR" sz="4000" b="1" dirty="0">
                <a:solidFill>
                  <a:schemeClr val="bg1"/>
                </a:solidFill>
              </a:rPr>
              <a:t>Fin de la présentation</a:t>
            </a:r>
          </a:p>
        </p:txBody>
      </p:sp>
      <p:sp>
        <p:nvSpPr>
          <p:cNvPr id="3" name="Espace réservé du numéro de diapositive 4">
            <a:extLst>
              <a:ext uri="{FF2B5EF4-FFF2-40B4-BE49-F238E27FC236}">
                <a16:creationId xmlns:a16="http://schemas.microsoft.com/office/drawing/2014/main" id="{AE1CB6CA-B6DD-4AE4-8B30-5E600E80C087}"/>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defRPr/>
            </a:pPr>
            <a:fld id="{15D10A2D-0E02-4E03-A8FB-E4E29708B866}" type="slidenum">
              <a:rPr kumimoji="0" lang="fr-FR" sz="1000" b="1" i="0" u="none" strike="noStrike" kern="1200" cap="none" spc="0" normalizeH="0" baseline="0" noProof="0" smtClean="0">
                <a:ln>
                  <a:noFill/>
                </a:ln>
                <a:solidFill>
                  <a:srgbClr val="2D2DB9"/>
                </a:solidFill>
                <a:effectLst/>
                <a:uLnTx/>
                <a:uFillTx/>
                <a:latin typeface="Arial" panose="020B0604020202020204" pitchFamily="34" charset="0"/>
                <a:cs typeface="Lucida Sans Unicode" panose="020B0602030504020204" pitchFamily="34" charset="0"/>
              </a:rPr>
              <a:pPr marL="0" marR="0" lvl="0" indent="0" algn="ctr" defTabSz="449263" rtl="0" eaLnBrk="0" fontAlgn="base" latinLnBrk="0" hangingPunct="0">
                <a:lnSpc>
                  <a:spcPct val="100000"/>
                </a:lnSpc>
                <a:spcBef>
                  <a:spcPct val="0"/>
                </a:spcBef>
                <a:spcAft>
                  <a:spcPct val="0"/>
                </a:spcAft>
                <a:buClrTx/>
                <a:buSzTx/>
                <a:buFontTx/>
                <a:buNone/>
                <a:tabLst/>
                <a:defRPr/>
              </a:pPr>
              <a:t>13</a:t>
            </a:fld>
            <a:endParaRPr kumimoji="0" lang="fr-FR" sz="1000" b="1" i="0" u="none" strike="noStrike" kern="1200" cap="none" spc="0" normalizeH="0" baseline="0" noProof="0" dirty="0">
              <a:ln>
                <a:noFill/>
              </a:ln>
              <a:solidFill>
                <a:srgbClr val="2D2DB9"/>
              </a:solidFill>
              <a:effectLst/>
              <a:uLnTx/>
              <a:uFillTx/>
              <a:latin typeface="Arial" panose="020B0604020202020204" pitchFamily="34" charset="0"/>
              <a:cs typeface="Lucida Sans Unicode" panose="020B0602030504020204" pitchFamily="34" charset="0"/>
            </a:endParaRPr>
          </a:p>
        </p:txBody>
      </p:sp>
      <p:pic>
        <p:nvPicPr>
          <p:cNvPr id="4" name="Image 3">
            <a:extLst>
              <a:ext uri="{FF2B5EF4-FFF2-40B4-BE49-F238E27FC236}">
                <a16:creationId xmlns:a16="http://schemas.microsoft.com/office/drawing/2014/main" id="{FA34CB98-7672-4E6A-9B7F-0400F5246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245" y="6299812"/>
            <a:ext cx="843080" cy="442975"/>
          </a:xfrm>
          <a:prstGeom prst="rect">
            <a:avLst/>
          </a:prstGeom>
        </p:spPr>
      </p:pic>
      <p:sp>
        <p:nvSpPr>
          <p:cNvPr id="6" name="Espace réservé de la date 6">
            <a:extLst>
              <a:ext uri="{FF2B5EF4-FFF2-40B4-BE49-F238E27FC236}">
                <a16:creationId xmlns:a16="http://schemas.microsoft.com/office/drawing/2014/main" id="{3EEE03D3-FC70-40DD-917B-34CCFFB27375}"/>
              </a:ext>
            </a:extLst>
          </p:cNvPr>
          <p:cNvSpPr txBox="1">
            <a:spLocks/>
          </p:cNvSpPr>
          <p:nvPr/>
        </p:nvSpPr>
        <p:spPr>
          <a:xfrm>
            <a:off x="1475277" y="6460071"/>
            <a:ext cx="6403310" cy="35699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002060"/>
                </a:solidFill>
                <a:effectLst/>
                <a:uLnTx/>
                <a:uFillTx/>
                <a:latin typeface="Arial"/>
                <a:cs typeface="Lucida Sans Unicode"/>
              </a:rPr>
              <a:t>MSA LANGUEDOC – CPSS-CPSNS – 27 mars 2026</a:t>
            </a:r>
          </a:p>
        </p:txBody>
      </p:sp>
      <p:sp>
        <p:nvSpPr>
          <p:cNvPr id="7" name="ZoneTexte 6">
            <a:extLst>
              <a:ext uri="{FF2B5EF4-FFF2-40B4-BE49-F238E27FC236}">
                <a16:creationId xmlns:a16="http://schemas.microsoft.com/office/drawing/2014/main" id="{A142A69D-FBCF-420A-B137-484F3DE10A9A}"/>
              </a:ext>
            </a:extLst>
          </p:cNvPr>
          <p:cNvSpPr txBox="1"/>
          <p:nvPr/>
        </p:nvSpPr>
        <p:spPr>
          <a:xfrm>
            <a:off x="539750" y="212441"/>
            <a:ext cx="4572000" cy="523220"/>
          </a:xfrm>
          <a:prstGeom prst="rect">
            <a:avLst/>
          </a:prstGeom>
          <a:noFill/>
        </p:spPr>
        <p:txBody>
          <a:bodyPr wrap="square">
            <a:spAutoFit/>
          </a:bodyPr>
          <a:lstStyle/>
          <a:p>
            <a:pPr marL="0" marR="0" lvl="0" indent="0" algn="l" defTabSz="449263" rtl="0" eaLnBrk="0" fontAlgn="base" latinLnBrk="0" hangingPunct="0">
              <a:lnSpc>
                <a:spcPct val="100000"/>
              </a:lnSpc>
              <a:spcBef>
                <a:spcPts val="600"/>
              </a:spcBef>
              <a:spcAft>
                <a:spcPct val="0"/>
              </a:spcAft>
              <a:buClrTx/>
              <a:buSzTx/>
              <a:buFontTx/>
              <a:buNone/>
              <a:tabLst/>
              <a:defRPr/>
            </a:pPr>
            <a:r>
              <a:rPr kumimoji="0" lang="fr-FR" sz="1600" b="1" i="0" u="none" strike="noStrike" kern="1200" cap="none" spc="0" normalizeH="0" baseline="0" noProof="0" dirty="0">
                <a:ln>
                  <a:noFill/>
                </a:ln>
                <a:solidFill>
                  <a:srgbClr val="2F5496"/>
                </a:solidFill>
                <a:effectLst>
                  <a:outerShdw blurRad="38100" dist="38100" dir="2700000" algn="tl">
                    <a:srgbClr val="C0C0C0"/>
                  </a:outerShdw>
                </a:effectLst>
                <a:uLnTx/>
                <a:uFillTx/>
                <a:latin typeface="Calibri" panose="020F0502020204030204" pitchFamily="34" charset="0"/>
                <a:ea typeface="Times New Roman" panose="02020603050405020304" pitchFamily="18" charset="0"/>
                <a:cs typeface="Lucida Sans Unicode" panose="020B0602030504020204" pitchFamily="34" charset="0"/>
              </a:rPr>
              <a:t> </a:t>
            </a:r>
            <a:r>
              <a:rPr kumimoji="0" lang="fr-FR" sz="28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O1I3 – Risque machines</a:t>
            </a:r>
            <a:endParaRPr kumimoji="0" lang="fr-FR" sz="2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Graphique 7">
            <a:extLst>
              <a:ext uri="{FF2B5EF4-FFF2-40B4-BE49-F238E27FC236}">
                <a16:creationId xmlns:a16="http://schemas.microsoft.com/office/drawing/2014/main" id="{25FAD938-0BF3-4CAC-80A6-06E707440C48}"/>
              </a:ext>
            </a:extLst>
          </p:cNvPr>
          <p:cNvGraphicFramePr/>
          <p:nvPr/>
        </p:nvGraphicFramePr>
        <p:xfrm>
          <a:off x="1763688" y="1412776"/>
          <a:ext cx="5400600"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9">
            <a:extLst>
              <a:ext uri="{FF2B5EF4-FFF2-40B4-BE49-F238E27FC236}">
                <a16:creationId xmlns:a16="http://schemas.microsoft.com/office/drawing/2014/main" id="{5BE972F0-C376-453C-94D0-733DE51CB810}"/>
              </a:ext>
            </a:extLst>
          </p:cNvPr>
          <p:cNvSpPr txBox="1"/>
          <p:nvPr/>
        </p:nvSpPr>
        <p:spPr>
          <a:xfrm>
            <a:off x="1796604" y="5247956"/>
            <a:ext cx="4572000" cy="341632"/>
          </a:xfrm>
          <a:prstGeom prst="rect">
            <a:avLst/>
          </a:prstGeom>
          <a:noFill/>
        </p:spPr>
        <p:txBody>
          <a:bodyPr wrap="square">
            <a:spAutoFit/>
          </a:bodyPr>
          <a:lstStyle/>
          <a:p>
            <a:pPr marL="0" marR="0" lvl="0" indent="0" algn="l" defTabSz="449263" rtl="0" eaLnBrk="0" fontAlgn="base" latinLnBrk="0" hangingPunct="0">
              <a:lnSpc>
                <a:spcPct val="90000"/>
              </a:lnSpc>
              <a:spcBef>
                <a:spcPct val="0"/>
              </a:spcBef>
              <a:spcAft>
                <a:spcPts val="800"/>
              </a:spcAft>
              <a:buClrTx/>
              <a:buSzTx/>
              <a:buFontTx/>
              <a:buNone/>
              <a:tabLst/>
              <a:defRPr/>
            </a:pPr>
            <a:r>
              <a:rPr kumimoji="0" lang="fr-FR" sz="18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Objectif annuel : 4 enquêtes</a:t>
            </a:r>
            <a:endParaRPr kumimoji="0" lang="fr-FR" sz="1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Émoticône 8">
            <a:extLst>
              <a:ext uri="{FF2B5EF4-FFF2-40B4-BE49-F238E27FC236}">
                <a16:creationId xmlns:a16="http://schemas.microsoft.com/office/drawing/2014/main" id="{8E29672E-2EA4-4FF7-B59D-EAF79AA62D80}"/>
              </a:ext>
            </a:extLst>
          </p:cNvPr>
          <p:cNvSpPr/>
          <p:nvPr/>
        </p:nvSpPr>
        <p:spPr>
          <a:xfrm>
            <a:off x="7670176" y="3707930"/>
            <a:ext cx="504056" cy="489047"/>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9263"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cs typeface="Lucida Sans Unicode"/>
            </a:endParaRPr>
          </a:p>
        </p:txBody>
      </p:sp>
    </p:spTree>
    <p:extLst>
      <p:ext uri="{BB962C8B-B14F-4D97-AF65-F5344CB8AC3E}">
        <p14:creationId xmlns:p14="http://schemas.microsoft.com/office/powerpoint/2010/main" val="240993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texte 4">
            <a:extLst>
              <a:ext uri="{FF2B5EF4-FFF2-40B4-BE49-F238E27FC236}">
                <a16:creationId xmlns:a16="http://schemas.microsoft.com/office/drawing/2014/main" id="{43141BE9-8B91-6C4E-1D7A-D7547F4F0D43}"/>
              </a:ext>
            </a:extLst>
          </p:cNvPr>
          <p:cNvSpPr>
            <a:spLocks noGrp="1" noChangeArrowheads="1"/>
          </p:cNvSpPr>
          <p:nvPr>
            <p:ph type="body" idx="1"/>
          </p:nvPr>
        </p:nvSpPr>
        <p:spPr>
          <a:xfrm>
            <a:off x="179388" y="2636838"/>
            <a:ext cx="8785225" cy="1500187"/>
          </a:xfrm>
        </p:spPr>
        <p:txBody>
          <a:bodyPr/>
          <a:lstStyle/>
          <a:p>
            <a:pPr algn="ctr">
              <a:spcBef>
                <a:spcPct val="0"/>
              </a:spcBef>
            </a:pPr>
            <a:r>
              <a:rPr lang="fr-FR" altLang="fr-FR" sz="4000" b="1" dirty="0">
                <a:solidFill>
                  <a:schemeClr val="bg1"/>
                </a:solidFill>
              </a:rPr>
              <a:t>Fin de la présentation</a:t>
            </a:r>
          </a:p>
        </p:txBody>
      </p:sp>
      <p:sp>
        <p:nvSpPr>
          <p:cNvPr id="3" name="Espace réservé du numéro de diapositive 4">
            <a:extLst>
              <a:ext uri="{FF2B5EF4-FFF2-40B4-BE49-F238E27FC236}">
                <a16:creationId xmlns:a16="http://schemas.microsoft.com/office/drawing/2014/main" id="{AE1CB6CA-B6DD-4AE4-8B30-5E600E80C087}"/>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defRPr/>
            </a:pPr>
            <a:fld id="{15D10A2D-0E02-4E03-A8FB-E4E29708B866}" type="slidenum">
              <a:rPr kumimoji="0" lang="fr-FR" sz="1000" b="1" i="0" u="none" strike="noStrike" kern="1200" cap="none" spc="0" normalizeH="0" baseline="0" noProof="0" smtClean="0">
                <a:ln>
                  <a:noFill/>
                </a:ln>
                <a:solidFill>
                  <a:srgbClr val="2D2DB9"/>
                </a:solidFill>
                <a:effectLst/>
                <a:uLnTx/>
                <a:uFillTx/>
                <a:latin typeface="Arial" panose="020B0604020202020204" pitchFamily="34" charset="0"/>
                <a:cs typeface="Lucida Sans Unicode" panose="020B0602030504020204" pitchFamily="34" charset="0"/>
              </a:rPr>
              <a:pPr marL="0" marR="0" lvl="0" indent="0" algn="ctr" defTabSz="449263" rtl="0" eaLnBrk="0" fontAlgn="base" latinLnBrk="0" hangingPunct="0">
                <a:lnSpc>
                  <a:spcPct val="100000"/>
                </a:lnSpc>
                <a:spcBef>
                  <a:spcPct val="0"/>
                </a:spcBef>
                <a:spcAft>
                  <a:spcPct val="0"/>
                </a:spcAft>
                <a:buClrTx/>
                <a:buSzTx/>
                <a:buFontTx/>
                <a:buNone/>
                <a:tabLst/>
                <a:defRPr/>
              </a:pPr>
              <a:t>14</a:t>
            </a:fld>
            <a:endParaRPr kumimoji="0" lang="fr-FR" sz="1000" b="1" i="0" u="none" strike="noStrike" kern="1200" cap="none" spc="0" normalizeH="0" baseline="0" noProof="0" dirty="0">
              <a:ln>
                <a:noFill/>
              </a:ln>
              <a:solidFill>
                <a:srgbClr val="2D2DB9"/>
              </a:solidFill>
              <a:effectLst/>
              <a:uLnTx/>
              <a:uFillTx/>
              <a:latin typeface="Arial" panose="020B0604020202020204" pitchFamily="34" charset="0"/>
              <a:cs typeface="Lucida Sans Unicode" panose="020B0602030504020204" pitchFamily="34" charset="0"/>
            </a:endParaRPr>
          </a:p>
        </p:txBody>
      </p:sp>
      <p:pic>
        <p:nvPicPr>
          <p:cNvPr id="4" name="Image 3">
            <a:extLst>
              <a:ext uri="{FF2B5EF4-FFF2-40B4-BE49-F238E27FC236}">
                <a16:creationId xmlns:a16="http://schemas.microsoft.com/office/drawing/2014/main" id="{FA34CB98-7672-4E6A-9B7F-0400F5246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245" y="6299812"/>
            <a:ext cx="843080" cy="442975"/>
          </a:xfrm>
          <a:prstGeom prst="rect">
            <a:avLst/>
          </a:prstGeom>
        </p:spPr>
      </p:pic>
      <p:sp>
        <p:nvSpPr>
          <p:cNvPr id="6" name="Espace réservé de la date 6">
            <a:extLst>
              <a:ext uri="{FF2B5EF4-FFF2-40B4-BE49-F238E27FC236}">
                <a16:creationId xmlns:a16="http://schemas.microsoft.com/office/drawing/2014/main" id="{3EEE03D3-FC70-40DD-917B-34CCFFB27375}"/>
              </a:ext>
            </a:extLst>
          </p:cNvPr>
          <p:cNvSpPr txBox="1">
            <a:spLocks/>
          </p:cNvSpPr>
          <p:nvPr/>
        </p:nvSpPr>
        <p:spPr>
          <a:xfrm>
            <a:off x="1475277" y="6460071"/>
            <a:ext cx="6403310" cy="35699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002060"/>
                </a:solidFill>
                <a:effectLst/>
                <a:uLnTx/>
                <a:uFillTx/>
                <a:latin typeface="Arial"/>
                <a:cs typeface="Lucida Sans Unicode"/>
              </a:rPr>
              <a:t>MSA LANGUEDOC – CPSS-CPSNS – 27 mars 2026</a:t>
            </a:r>
          </a:p>
        </p:txBody>
      </p:sp>
      <p:sp>
        <p:nvSpPr>
          <p:cNvPr id="7" name="ZoneTexte 6">
            <a:extLst>
              <a:ext uri="{FF2B5EF4-FFF2-40B4-BE49-F238E27FC236}">
                <a16:creationId xmlns:a16="http://schemas.microsoft.com/office/drawing/2014/main" id="{CD6EA0B1-6AF3-4FC6-850F-DD58D72CCC1A}"/>
              </a:ext>
            </a:extLst>
          </p:cNvPr>
          <p:cNvSpPr txBox="1"/>
          <p:nvPr/>
        </p:nvSpPr>
        <p:spPr>
          <a:xfrm>
            <a:off x="684213" y="474051"/>
            <a:ext cx="4572000" cy="424732"/>
          </a:xfrm>
          <a:prstGeom prst="rect">
            <a:avLst/>
          </a:prstGeom>
          <a:noFill/>
        </p:spPr>
        <p:txBody>
          <a:bodyPr wrap="square">
            <a:spAutoFit/>
          </a:bodyPr>
          <a:lstStyle/>
          <a:p>
            <a:pPr marL="0" marR="0" lvl="0" indent="0" algn="l" defTabSz="449263" rtl="0" eaLnBrk="0" fontAlgn="base" latinLnBrk="0" hangingPunct="0">
              <a:lnSpc>
                <a:spcPct val="90000"/>
              </a:lnSpc>
              <a:spcBef>
                <a:spcPct val="0"/>
              </a:spcBef>
              <a:spcAft>
                <a:spcPts val="800"/>
              </a:spcAft>
              <a:buClrTx/>
              <a:buSzTx/>
              <a:buFontTx/>
              <a:buNone/>
              <a:tabLst/>
              <a:defRPr/>
            </a:pPr>
            <a:r>
              <a:rPr kumimoji="0" lang="fr-FR" sz="24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O1I4 – Chutes de hauteur</a:t>
            </a:r>
            <a:endParaRPr kumimoji="0" lang="fr-FR"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Graphique 7">
            <a:extLst>
              <a:ext uri="{FF2B5EF4-FFF2-40B4-BE49-F238E27FC236}">
                <a16:creationId xmlns:a16="http://schemas.microsoft.com/office/drawing/2014/main" id="{E6C560EE-D99B-4E7B-958C-B04D87924A3E}"/>
              </a:ext>
            </a:extLst>
          </p:cNvPr>
          <p:cNvGraphicFramePr/>
          <p:nvPr/>
        </p:nvGraphicFramePr>
        <p:xfrm>
          <a:off x="1155700" y="1412776"/>
          <a:ext cx="6226233" cy="3324324"/>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9">
            <a:extLst>
              <a:ext uri="{FF2B5EF4-FFF2-40B4-BE49-F238E27FC236}">
                <a16:creationId xmlns:a16="http://schemas.microsoft.com/office/drawing/2014/main" id="{D0F73E5B-2D6A-4E29-8B8D-438519F20899}"/>
              </a:ext>
            </a:extLst>
          </p:cNvPr>
          <p:cNvSpPr txBox="1"/>
          <p:nvPr/>
        </p:nvSpPr>
        <p:spPr>
          <a:xfrm>
            <a:off x="1905461" y="5019455"/>
            <a:ext cx="5542941" cy="341632"/>
          </a:xfrm>
          <a:prstGeom prst="rect">
            <a:avLst/>
          </a:prstGeom>
          <a:noFill/>
        </p:spPr>
        <p:txBody>
          <a:bodyPr wrap="square">
            <a:spAutoFit/>
          </a:bodyPr>
          <a:lstStyle/>
          <a:p>
            <a:pPr marL="0" marR="0" lvl="0" indent="0" algn="l" defTabSz="449263" rtl="0" eaLnBrk="0" fontAlgn="base" latinLnBrk="0" hangingPunct="0">
              <a:lnSpc>
                <a:spcPct val="90000"/>
              </a:lnSpc>
              <a:spcBef>
                <a:spcPct val="0"/>
              </a:spcBef>
              <a:spcAft>
                <a:spcPts val="800"/>
              </a:spcAft>
              <a:buClrTx/>
              <a:buSzTx/>
              <a:buFontTx/>
              <a:buNone/>
              <a:tabLst/>
              <a:defRPr/>
            </a:pPr>
            <a:r>
              <a:rPr kumimoji="0" lang="fr-FR" sz="18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Objectif en fin de plan : 12 formations cumulées</a:t>
            </a:r>
            <a:endParaRPr kumimoji="0" lang="fr-FR" sz="1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Émoticône 8">
            <a:extLst>
              <a:ext uri="{FF2B5EF4-FFF2-40B4-BE49-F238E27FC236}">
                <a16:creationId xmlns:a16="http://schemas.microsoft.com/office/drawing/2014/main" id="{DF141E3A-8363-4988-8B13-A9E1DC6AB202}"/>
              </a:ext>
            </a:extLst>
          </p:cNvPr>
          <p:cNvSpPr/>
          <p:nvPr/>
        </p:nvSpPr>
        <p:spPr>
          <a:xfrm>
            <a:off x="7670176" y="3707930"/>
            <a:ext cx="504056" cy="489047"/>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9263"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cs typeface="Lucida Sans Unicode"/>
            </a:endParaRPr>
          </a:p>
        </p:txBody>
      </p:sp>
    </p:spTree>
    <p:extLst>
      <p:ext uri="{BB962C8B-B14F-4D97-AF65-F5344CB8AC3E}">
        <p14:creationId xmlns:p14="http://schemas.microsoft.com/office/powerpoint/2010/main" val="460095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4">
            <a:extLst>
              <a:ext uri="{FF2B5EF4-FFF2-40B4-BE49-F238E27FC236}">
                <a16:creationId xmlns:a16="http://schemas.microsoft.com/office/drawing/2014/main" id="{AE1CB6CA-B6DD-4AE4-8B30-5E600E80C087}"/>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defRPr/>
            </a:pPr>
            <a:fld id="{15D10A2D-0E02-4E03-A8FB-E4E29708B866}" type="slidenum">
              <a:rPr kumimoji="0" lang="fr-FR" sz="1000" b="1" i="0" u="none" strike="noStrike" kern="1200" cap="none" spc="0" normalizeH="0" baseline="0" noProof="0" smtClean="0">
                <a:ln>
                  <a:noFill/>
                </a:ln>
                <a:solidFill>
                  <a:srgbClr val="2D2DB9"/>
                </a:solidFill>
                <a:effectLst/>
                <a:uLnTx/>
                <a:uFillTx/>
                <a:latin typeface="Arial" panose="020B0604020202020204" pitchFamily="34" charset="0"/>
                <a:cs typeface="Lucida Sans Unicode" panose="020B0602030504020204" pitchFamily="34" charset="0"/>
              </a:rPr>
              <a:pPr marL="0" marR="0" lvl="0" indent="0" algn="ctr" defTabSz="449263" rtl="0" eaLnBrk="0" fontAlgn="base" latinLnBrk="0" hangingPunct="0">
                <a:lnSpc>
                  <a:spcPct val="100000"/>
                </a:lnSpc>
                <a:spcBef>
                  <a:spcPct val="0"/>
                </a:spcBef>
                <a:spcAft>
                  <a:spcPct val="0"/>
                </a:spcAft>
                <a:buClrTx/>
                <a:buSzTx/>
                <a:buFontTx/>
                <a:buNone/>
                <a:tabLst/>
                <a:defRPr/>
              </a:pPr>
              <a:t>15</a:t>
            </a:fld>
            <a:endParaRPr kumimoji="0" lang="fr-FR" sz="1000" b="1" i="0" u="none" strike="noStrike" kern="1200" cap="none" spc="0" normalizeH="0" baseline="0" noProof="0" dirty="0">
              <a:ln>
                <a:noFill/>
              </a:ln>
              <a:solidFill>
                <a:srgbClr val="2D2DB9"/>
              </a:solidFill>
              <a:effectLst/>
              <a:uLnTx/>
              <a:uFillTx/>
              <a:latin typeface="Arial" panose="020B0604020202020204" pitchFamily="34" charset="0"/>
              <a:cs typeface="Lucida Sans Unicode" panose="020B0602030504020204" pitchFamily="34" charset="0"/>
            </a:endParaRPr>
          </a:p>
        </p:txBody>
      </p:sp>
      <p:pic>
        <p:nvPicPr>
          <p:cNvPr id="4" name="Image 3">
            <a:extLst>
              <a:ext uri="{FF2B5EF4-FFF2-40B4-BE49-F238E27FC236}">
                <a16:creationId xmlns:a16="http://schemas.microsoft.com/office/drawing/2014/main" id="{FA34CB98-7672-4E6A-9B7F-0400F5246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245" y="6299812"/>
            <a:ext cx="843080" cy="442975"/>
          </a:xfrm>
          <a:prstGeom prst="rect">
            <a:avLst/>
          </a:prstGeom>
        </p:spPr>
      </p:pic>
      <p:sp>
        <p:nvSpPr>
          <p:cNvPr id="6" name="Espace réservé de la date 6">
            <a:extLst>
              <a:ext uri="{FF2B5EF4-FFF2-40B4-BE49-F238E27FC236}">
                <a16:creationId xmlns:a16="http://schemas.microsoft.com/office/drawing/2014/main" id="{3EEE03D3-FC70-40DD-917B-34CCFFB27375}"/>
              </a:ext>
            </a:extLst>
          </p:cNvPr>
          <p:cNvSpPr txBox="1">
            <a:spLocks/>
          </p:cNvSpPr>
          <p:nvPr/>
        </p:nvSpPr>
        <p:spPr>
          <a:xfrm>
            <a:off x="1475277" y="6460071"/>
            <a:ext cx="6403310" cy="35699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002060"/>
                </a:solidFill>
                <a:effectLst/>
                <a:uLnTx/>
                <a:uFillTx/>
                <a:latin typeface="Arial"/>
                <a:cs typeface="Lucida Sans Unicode"/>
              </a:rPr>
              <a:t>MSA LANGUEDOC – CPSS-CPSNS – 27 mars 2026</a:t>
            </a:r>
          </a:p>
        </p:txBody>
      </p:sp>
      <p:sp>
        <p:nvSpPr>
          <p:cNvPr id="7" name="ZoneTexte 6">
            <a:extLst>
              <a:ext uri="{FF2B5EF4-FFF2-40B4-BE49-F238E27FC236}">
                <a16:creationId xmlns:a16="http://schemas.microsoft.com/office/drawing/2014/main" id="{1385B64C-38BE-4400-85E1-C3AAC5152080}"/>
              </a:ext>
            </a:extLst>
          </p:cNvPr>
          <p:cNvSpPr txBox="1"/>
          <p:nvPr/>
        </p:nvSpPr>
        <p:spPr>
          <a:xfrm>
            <a:off x="395912" y="0"/>
            <a:ext cx="8208338" cy="978217"/>
          </a:xfrm>
          <a:prstGeom prst="rect">
            <a:avLst/>
          </a:prstGeom>
          <a:noFill/>
        </p:spPr>
        <p:txBody>
          <a:bodyPr wrap="square">
            <a:spAutoFit/>
          </a:bodyPr>
          <a:lstStyle/>
          <a:p>
            <a:pPr marL="0" marR="0" lvl="0" indent="0" algn="just" defTabSz="449263" rtl="0" eaLnBrk="0" fontAlgn="base" latinLnBrk="0" hangingPunct="0">
              <a:lnSpc>
                <a:spcPct val="150000"/>
              </a:lnSpc>
              <a:spcBef>
                <a:spcPct val="0"/>
              </a:spcBef>
              <a:spcAft>
                <a:spcPts val="800"/>
              </a:spcAft>
              <a:buClrTx/>
              <a:buSzTx/>
              <a:buFontTx/>
              <a:buNone/>
              <a:tabLst/>
              <a:defRPr/>
            </a:pPr>
            <a:r>
              <a:rPr kumimoji="0" lang="fr-FR" sz="1600" b="0"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 </a:t>
            </a:r>
            <a:endParaRPr kumimoji="0" lang="fr-FR" sz="1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70510" marR="0" lvl="0" indent="0" algn="just" defTabSz="449263" rtl="0" eaLnBrk="0" fontAlgn="base" latinLnBrk="0" hangingPunct="0">
              <a:lnSpc>
                <a:spcPct val="150000"/>
              </a:lnSpc>
              <a:spcBef>
                <a:spcPct val="0"/>
              </a:spcBef>
              <a:spcAft>
                <a:spcPts val="800"/>
              </a:spcAft>
              <a:buClrTx/>
              <a:buSzTx/>
              <a:buFontTx/>
              <a:buNone/>
              <a:tabLst/>
              <a:defRPr/>
            </a:pPr>
            <a:r>
              <a:rPr kumimoji="0" lang="fr-FR" sz="20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O3I1 – Prévenir le mal-être professionnel des actifs agricoles</a:t>
            </a:r>
            <a:endParaRPr kumimoji="0" lang="fr-FR" sz="1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8F9E4D35-75D0-4864-BFF7-178F8C4380AA}"/>
              </a:ext>
            </a:extLst>
          </p:cNvPr>
          <p:cNvSpPr txBox="1"/>
          <p:nvPr/>
        </p:nvSpPr>
        <p:spPr>
          <a:xfrm>
            <a:off x="486021" y="4686478"/>
            <a:ext cx="8208338" cy="1335750"/>
          </a:xfrm>
          <a:prstGeom prst="rect">
            <a:avLst/>
          </a:prstGeom>
          <a:noFill/>
        </p:spPr>
        <p:txBody>
          <a:bodyPr wrap="square">
            <a:spAutoFit/>
          </a:bodyPr>
          <a:lstStyle/>
          <a:p>
            <a:pPr marL="444500" marR="0" lvl="0" indent="-444500" algn="just" defTabSz="449263" rtl="0" eaLnBrk="0" fontAlgn="base" latinLnBrk="0" hangingPunct="0">
              <a:lnSpc>
                <a:spcPct val="107000"/>
              </a:lnSpc>
              <a:spcBef>
                <a:spcPct val="0"/>
              </a:spcBef>
              <a:spcAft>
                <a:spcPts val="800"/>
              </a:spcAft>
              <a:buClrTx/>
              <a:buSzTx/>
              <a:buFontTx/>
              <a:buNone/>
              <a:tabLst/>
              <a:defRPr/>
            </a:pPr>
            <a:r>
              <a:rPr kumimoji="0" lang="fr-FR" sz="1800" b="1"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 3) Création en 2024–2025 de 5 films Motion Design d’information et de sensibilisation sur le RPS (durée entre 1 et 2 mn). Mise en ligne en fin d’année 2025 sur le site internet de la MSA du Languedoc.</a:t>
            </a:r>
            <a:endParaRPr kumimoji="0" lang="fr-FR" sz="1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49263" rtl="0" eaLnBrk="0" fontAlgn="base" latinLnBrk="0" hangingPunct="0">
              <a:lnSpc>
                <a:spcPct val="107000"/>
              </a:lnSpc>
              <a:spcBef>
                <a:spcPct val="0"/>
              </a:spcBef>
              <a:spcAft>
                <a:spcPts val="800"/>
              </a:spcAft>
              <a:buClrTx/>
              <a:buSzTx/>
              <a:buFontTx/>
              <a:buNone/>
              <a:tabLst/>
              <a:defRPr/>
            </a:pPr>
            <a:r>
              <a:rPr kumimoji="0" lang="fr-FR" sz="1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fr-FR" sz="1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ZoneTexte 15">
            <a:extLst>
              <a:ext uri="{FF2B5EF4-FFF2-40B4-BE49-F238E27FC236}">
                <a16:creationId xmlns:a16="http://schemas.microsoft.com/office/drawing/2014/main" id="{C6727680-5921-4EBA-A263-5A5A2FEEACB6}"/>
              </a:ext>
            </a:extLst>
          </p:cNvPr>
          <p:cNvSpPr txBox="1"/>
          <p:nvPr/>
        </p:nvSpPr>
        <p:spPr>
          <a:xfrm>
            <a:off x="594831" y="925280"/>
            <a:ext cx="8591413" cy="3487814"/>
          </a:xfrm>
          <a:prstGeom prst="rect">
            <a:avLst/>
          </a:prstGeom>
          <a:noFill/>
        </p:spPr>
        <p:txBody>
          <a:bodyPr wrap="square">
            <a:spAutoFit/>
          </a:bodyPr>
          <a:lstStyle/>
          <a:p>
            <a:pPr marL="0" marR="0" lvl="0" indent="0" algn="just" defTabSz="449263" rtl="0" eaLnBrk="0" fontAlgn="base" latinLnBrk="0" hangingPunct="0">
              <a:lnSpc>
                <a:spcPct val="107000"/>
              </a:lnSpc>
              <a:spcBef>
                <a:spcPct val="0"/>
              </a:spcBef>
              <a:spcAft>
                <a:spcPts val="800"/>
              </a:spcAft>
              <a:buClrTx/>
              <a:buSzTx/>
              <a:buFontTx/>
              <a:buNone/>
              <a:tabLst/>
              <a:defRPr/>
            </a:pPr>
            <a:r>
              <a:rPr kumimoji="0" lang="fr-FR" sz="18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fr-FR" sz="1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449263" rtl="0" eaLnBrk="0" fontAlgn="base" latinLnBrk="0" hangingPunct="0">
              <a:lnSpc>
                <a:spcPct val="107000"/>
              </a:lnSpc>
              <a:spcBef>
                <a:spcPct val="0"/>
              </a:spcBef>
              <a:spcAft>
                <a:spcPts val="800"/>
              </a:spcAft>
              <a:buClrTx/>
              <a:buSzTx/>
              <a:buFontTx/>
              <a:buAutoNum type="arabicParenR"/>
              <a:tabLst/>
              <a:defRPr/>
            </a:pPr>
            <a:r>
              <a:rPr kumimoji="0" lang="fr-FR" sz="1800" b="1"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AMAROK (2023 – 2025) : </a:t>
            </a:r>
          </a:p>
          <a:p>
            <a:pPr marL="285750" marR="0" lvl="0" indent="-285750" algn="just" defTabSz="449263" rtl="0" eaLnBrk="0" fontAlgn="base" latinLnBrk="0" hangingPunct="0">
              <a:lnSpc>
                <a:spcPct val="107000"/>
              </a:lnSpc>
              <a:spcBef>
                <a:spcPct val="0"/>
              </a:spcBef>
              <a:spcAft>
                <a:spcPct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919 répondant / 17 000 envois emailing</a:t>
            </a:r>
            <a:endParaRPr kumimoji="0" lang="fr-FR" sz="1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449263" rtl="0" eaLnBrk="0" fontAlgn="base" latinLnBrk="0" hangingPunct="0">
              <a:lnSpc>
                <a:spcPct val="107000"/>
              </a:lnSpc>
              <a:spcBef>
                <a:spcPct val="0"/>
              </a:spcBef>
              <a:spcAft>
                <a:spcPct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266 balances positives et 653 balances négatives</a:t>
            </a:r>
            <a:r>
              <a:rPr kumimoji="0" lang="fr-FR" sz="1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600" b="1"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defTabSz="449263" rtl="0" eaLnBrk="0" fontAlgn="base" latinLnBrk="0" hangingPunct="0">
              <a:lnSpc>
                <a:spcPct val="107000"/>
              </a:lnSpc>
              <a:spcBef>
                <a:spcPct val="0"/>
              </a:spcBef>
              <a:spcAft>
                <a:spcPct val="0"/>
              </a:spcAft>
              <a:buClrTx/>
              <a:buSzTx/>
              <a:buFont typeface="Arial" panose="020B0604020202020204" pitchFamily="34" charset="0"/>
              <a:buChar char="•"/>
              <a:tabLst/>
              <a:defRPr/>
            </a:pPr>
            <a:r>
              <a:rPr kumimoji="0" lang="fr-FR" sz="1600" b="1"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86 Déclenchements d’alerte </a:t>
            </a:r>
            <a:r>
              <a:rPr kumimoji="0" lang="fr-FR" sz="1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fr-FR" sz="1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449263" rtl="0" eaLnBrk="0" fontAlgn="base" latinLnBrk="0" hangingPunct="0">
              <a:lnSpc>
                <a:spcPct val="107000"/>
              </a:lnSpc>
              <a:spcBef>
                <a:spcPct val="0"/>
              </a:spcBef>
              <a:spcAft>
                <a:spcPct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Test de </a:t>
            </a:r>
            <a:r>
              <a:rPr kumimoji="0" lang="fr-FR" sz="1600" b="0" i="0" u="none" strike="noStrike" kern="1200" cap="none" spc="0" normalizeH="0" baseline="0" noProof="0" dirty="0" err="1">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burn</a:t>
            </a:r>
            <a:r>
              <a:rPr kumimoji="0" lang="fr-FR" sz="1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 out : 467 réalisés </a:t>
            </a:r>
          </a:p>
          <a:p>
            <a:pPr marL="285750" marR="0" lvl="0" indent="-285750" algn="just" defTabSz="449263" rtl="0" eaLnBrk="0" fontAlgn="base" latinLnBrk="0" hangingPunct="0">
              <a:lnSpc>
                <a:spcPct val="107000"/>
              </a:lnSpc>
              <a:spcBef>
                <a:spcPct val="0"/>
              </a:spcBef>
              <a:spcAft>
                <a:spcPct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Accès au formulaire de contact : 89 avec heures d'écoute</a:t>
            </a:r>
          </a:p>
          <a:p>
            <a:pPr marL="285750" marR="0" lvl="0" indent="-285750" algn="just" defTabSz="449263" rtl="0" eaLnBrk="0" fontAlgn="base" latinLnBrk="0" hangingPunct="0">
              <a:lnSpc>
                <a:spcPct val="107000"/>
              </a:lnSpc>
              <a:spcBef>
                <a:spcPct val="0"/>
              </a:spcBef>
              <a:spcAft>
                <a:spcPct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47,2 % viticulture</a:t>
            </a:r>
          </a:p>
          <a:p>
            <a:pPr marL="342900" marR="0" lvl="0" indent="-342900" algn="just" defTabSz="449263" rtl="0" eaLnBrk="0" fontAlgn="base" latinLnBrk="0" hangingPunct="0">
              <a:lnSpc>
                <a:spcPct val="107000"/>
              </a:lnSpc>
              <a:spcBef>
                <a:spcPct val="0"/>
              </a:spcBef>
              <a:spcAft>
                <a:spcPts val="800"/>
              </a:spcAft>
              <a:buClrTx/>
              <a:buSzTx/>
              <a:buFontTx/>
              <a:buAutoNum type="arabicParenR"/>
              <a:tabLst/>
              <a:defRPr/>
            </a:pPr>
            <a:endParaRPr kumimoji="0" lang="fr-FR" sz="1600" b="1"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449263" rtl="0" eaLnBrk="0" fontAlgn="base" latinLnBrk="0" hangingPunct="0">
              <a:lnSpc>
                <a:spcPct val="107000"/>
              </a:lnSpc>
              <a:spcBef>
                <a:spcPct val="0"/>
              </a:spcBef>
              <a:spcAft>
                <a:spcPts val="800"/>
              </a:spcAft>
              <a:buClrTx/>
              <a:buSzTx/>
              <a:buFontTx/>
              <a:buNone/>
              <a:tabLst/>
              <a:defRPr/>
            </a:pPr>
            <a:r>
              <a:rPr kumimoji="0" lang="fr-FR" sz="1800" b="1"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2) Formation sentinelles (Coordination et financement PRP/ASS</a:t>
            </a:r>
          </a:p>
          <a:p>
            <a:pPr marL="342900" marR="0" lvl="0" indent="-342900" algn="just" defTabSz="449263" rtl="0" eaLnBrk="0" fontAlgn="base" latinLnBrk="0" hangingPunct="0">
              <a:lnSpc>
                <a:spcPct val="107000"/>
              </a:lnSpc>
              <a:spcBef>
                <a:spcPct val="0"/>
              </a:spcBef>
              <a:spcAft>
                <a:spcPts val="800"/>
              </a:spcAft>
              <a:buClrTx/>
              <a:buSzTx/>
              <a:buFontTx/>
              <a:buAutoNum type="arabicParenR"/>
              <a:tabLst/>
              <a:defRPr/>
            </a:pPr>
            <a:endParaRPr kumimoji="0" lang="fr-FR" sz="1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5B6CD012-9574-4D2F-ADB9-1622B80AC17D}"/>
              </a:ext>
            </a:extLst>
          </p:cNvPr>
          <p:cNvSpPr txBox="1"/>
          <p:nvPr/>
        </p:nvSpPr>
        <p:spPr>
          <a:xfrm>
            <a:off x="684213" y="4142584"/>
            <a:ext cx="3074077" cy="356992"/>
          </a:xfrm>
          <a:prstGeom prst="rect">
            <a:avLst/>
          </a:prstGeom>
        </p:spPr>
        <p:txBody>
          <a:bodyPr vert="horz" wrap="square" lIns="68580" tIns="34290" rIns="68580" bIns="34290" numCol="1" rtlCol="0" anchor="t" anchorCtr="0" compatLnSpc="1">
            <a:prstTxWarp prst="textNoShape">
              <a:avLst/>
            </a:prstTxWarp>
            <a:normAutofit/>
          </a:bodyPr>
          <a:lstStyle>
            <a:defPPr>
              <a:defRPr lang="en-GB"/>
            </a:defPPr>
            <a:lvl1pPr marL="0" indent="0">
              <a:spcBef>
                <a:spcPts val="2438"/>
              </a:spcBef>
              <a:buClr>
                <a:srgbClr val="000000"/>
              </a:buClr>
              <a:buSzPct val="100000"/>
              <a:buFont typeface="Times New Roman" panose="02020603050405020304" pitchFamily="18" charset="0"/>
              <a:defRPr sz="1800" b="1" kern="0">
                <a:solidFill>
                  <a:schemeClr val="accent6">
                    <a:alpha val="55000"/>
                  </a:schemeClr>
                </a:solidFill>
                <a:latin typeface="+mn-lt"/>
                <a:cs typeface="+mn-cs"/>
              </a:defRPr>
            </a:lvl1pPr>
            <a:lvl2pPr>
              <a:spcBef>
                <a:spcPts val="950"/>
              </a:spcBef>
              <a:buClr>
                <a:srgbClr val="000000"/>
              </a:buClr>
              <a:buSzPct val="100000"/>
              <a:buFont typeface="Times New Roman" panose="02020603050405020304" pitchFamily="18" charset="0"/>
              <a:defRPr sz="1900">
                <a:solidFill>
                  <a:srgbClr val="000000"/>
                </a:solidFill>
                <a:latin typeface="+mn-lt"/>
                <a:cs typeface="+mn-cs"/>
              </a:defRPr>
            </a:lvl2pPr>
            <a:lvl3pPr>
              <a:spcBef>
                <a:spcPts val="350"/>
              </a:spcBef>
              <a:buClr>
                <a:srgbClr val="000000"/>
              </a:buClr>
              <a:buSzPct val="100000"/>
              <a:buFont typeface="Times New Roman" panose="02020603050405020304" pitchFamily="18" charset="0"/>
              <a:defRPr sz="1400">
                <a:solidFill>
                  <a:srgbClr val="000000"/>
                </a:solidFill>
                <a:latin typeface="+mn-lt"/>
                <a:cs typeface="+mn-cs"/>
              </a:defRPr>
            </a:lvl3pPr>
            <a:lvl4pPr>
              <a:spcBef>
                <a:spcPts val="325"/>
              </a:spcBef>
              <a:buClr>
                <a:srgbClr val="000000"/>
              </a:buClr>
              <a:buSzPct val="100000"/>
              <a:buFont typeface="Times New Roman" panose="02020603050405020304" pitchFamily="18" charset="0"/>
              <a:defRPr sz="1300">
                <a:solidFill>
                  <a:srgbClr val="000000"/>
                </a:solidFill>
                <a:latin typeface="+mn-lt"/>
                <a:cs typeface="+mn-cs"/>
              </a:defRPr>
            </a:lvl4pPr>
            <a:lvl5pPr>
              <a:spcBef>
                <a:spcPts val="325"/>
              </a:spcBef>
              <a:buClr>
                <a:srgbClr val="000000"/>
              </a:buClr>
              <a:buSzPct val="100000"/>
              <a:buFont typeface="Times New Roman" panose="02020603050405020304" pitchFamily="18" charset="0"/>
              <a:defRPr sz="1300">
                <a:solidFill>
                  <a:srgbClr val="000000"/>
                </a:solidFill>
                <a:latin typeface="+mn-lt"/>
                <a:cs typeface="+mn-cs"/>
              </a:defRPr>
            </a:lvl5pPr>
            <a:lvl6pPr marL="2514600" indent="-228600" defTabSz="449263" fontAlgn="base">
              <a:spcBef>
                <a:spcPts val="325"/>
              </a:spcBef>
              <a:spcAft>
                <a:spcPct val="0"/>
              </a:spcAft>
              <a:buClr>
                <a:srgbClr val="000000"/>
              </a:buClr>
              <a:buSzPct val="100000"/>
              <a:buFont typeface="Times New Roman" pitchFamily="18" charset="0"/>
              <a:defRPr sz="1300">
                <a:solidFill>
                  <a:srgbClr val="000000"/>
                </a:solidFill>
                <a:latin typeface="+mn-lt"/>
                <a:cs typeface="+mn-cs"/>
              </a:defRPr>
            </a:lvl6pPr>
            <a:lvl7pPr marL="2971800" indent="-228600" defTabSz="449263" fontAlgn="base">
              <a:spcBef>
                <a:spcPts val="325"/>
              </a:spcBef>
              <a:spcAft>
                <a:spcPct val="0"/>
              </a:spcAft>
              <a:buClr>
                <a:srgbClr val="000000"/>
              </a:buClr>
              <a:buSzPct val="100000"/>
              <a:buFont typeface="Times New Roman" pitchFamily="18" charset="0"/>
              <a:defRPr sz="1300">
                <a:solidFill>
                  <a:srgbClr val="000000"/>
                </a:solidFill>
                <a:latin typeface="+mn-lt"/>
                <a:cs typeface="+mn-cs"/>
              </a:defRPr>
            </a:lvl7pPr>
            <a:lvl8pPr marL="3429000" indent="-228600" defTabSz="449263" fontAlgn="base">
              <a:spcBef>
                <a:spcPts val="325"/>
              </a:spcBef>
              <a:spcAft>
                <a:spcPct val="0"/>
              </a:spcAft>
              <a:buClr>
                <a:srgbClr val="000000"/>
              </a:buClr>
              <a:buSzPct val="100000"/>
              <a:buFont typeface="Times New Roman" pitchFamily="18" charset="0"/>
              <a:defRPr sz="1300">
                <a:solidFill>
                  <a:srgbClr val="000000"/>
                </a:solidFill>
                <a:latin typeface="+mn-lt"/>
                <a:cs typeface="+mn-cs"/>
              </a:defRPr>
            </a:lvl8pPr>
            <a:lvl9pPr marL="3886200" indent="-228600" defTabSz="449263" fontAlgn="base">
              <a:spcBef>
                <a:spcPts val="325"/>
              </a:spcBef>
              <a:spcAft>
                <a:spcPct val="0"/>
              </a:spcAft>
              <a:buClr>
                <a:srgbClr val="000000"/>
              </a:buClr>
              <a:buSzPct val="100000"/>
              <a:buFont typeface="Times New Roman" pitchFamily="18" charset="0"/>
              <a:defRPr sz="1300">
                <a:solidFill>
                  <a:srgbClr val="000000"/>
                </a:solidFill>
                <a:latin typeface="+mn-lt"/>
                <a:cs typeface="+mn-cs"/>
              </a:defRPr>
            </a:lvl9pPr>
          </a:lstStyle>
          <a:p>
            <a:pPr marL="0" marR="0" lvl="0" indent="0" algn="l" defTabSz="449263" rtl="0" eaLnBrk="0" fontAlgn="base" latinLnBrk="0" hangingPunct="0">
              <a:lnSpc>
                <a:spcPct val="100000"/>
              </a:lnSpc>
              <a:spcBef>
                <a:spcPts val="2438"/>
              </a:spcBef>
              <a:spcAft>
                <a:spcPct val="0"/>
              </a:spcAft>
              <a:buClr>
                <a:srgbClr val="000000"/>
              </a:buClr>
              <a:buSzPct val="100000"/>
              <a:buFont typeface="Times New Roman" panose="02020603050405020304" pitchFamily="18" charset="0"/>
              <a:buNone/>
              <a:tabLst/>
              <a:defRPr/>
            </a:pPr>
            <a:r>
              <a:rPr kumimoji="0" lang="fr-FR" sz="1800" b="1"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5 formations en présentiel.  </a:t>
            </a:r>
          </a:p>
        </p:txBody>
      </p:sp>
    </p:spTree>
    <p:extLst>
      <p:ext uri="{BB962C8B-B14F-4D97-AF65-F5344CB8AC3E}">
        <p14:creationId xmlns:p14="http://schemas.microsoft.com/office/powerpoint/2010/main" val="2665656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texte 4">
            <a:extLst>
              <a:ext uri="{FF2B5EF4-FFF2-40B4-BE49-F238E27FC236}">
                <a16:creationId xmlns:a16="http://schemas.microsoft.com/office/drawing/2014/main" id="{43141BE9-8B91-6C4E-1D7A-D7547F4F0D43}"/>
              </a:ext>
            </a:extLst>
          </p:cNvPr>
          <p:cNvSpPr>
            <a:spLocks noGrp="1" noChangeArrowheads="1"/>
          </p:cNvSpPr>
          <p:nvPr>
            <p:ph type="body" idx="1"/>
          </p:nvPr>
        </p:nvSpPr>
        <p:spPr>
          <a:xfrm>
            <a:off x="1282344" y="3595560"/>
            <a:ext cx="7704981" cy="708025"/>
          </a:xfrm>
        </p:spPr>
        <p:txBody>
          <a:bodyPr/>
          <a:lstStyle/>
          <a:p>
            <a:pPr algn="ctr">
              <a:spcBef>
                <a:spcPct val="0"/>
              </a:spcBef>
            </a:pPr>
            <a:r>
              <a:rPr lang="fr-FR" altLang="fr-FR" sz="4000" b="1" dirty="0">
                <a:solidFill>
                  <a:schemeClr val="bg1"/>
                </a:solidFill>
              </a:rPr>
              <a:t>Fin de la présentation</a:t>
            </a:r>
          </a:p>
        </p:txBody>
      </p:sp>
      <p:sp>
        <p:nvSpPr>
          <p:cNvPr id="3" name="Espace réservé du numéro de diapositive 4">
            <a:extLst>
              <a:ext uri="{FF2B5EF4-FFF2-40B4-BE49-F238E27FC236}">
                <a16:creationId xmlns:a16="http://schemas.microsoft.com/office/drawing/2014/main" id="{AE1CB6CA-B6DD-4AE4-8B30-5E600E80C087}"/>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defRPr/>
            </a:pPr>
            <a:fld id="{15D10A2D-0E02-4E03-A8FB-E4E29708B866}" type="slidenum">
              <a:rPr kumimoji="0" lang="fr-FR" sz="1000" b="1" i="0" u="none" strike="noStrike" kern="1200" cap="none" spc="0" normalizeH="0" baseline="0" noProof="0" smtClean="0">
                <a:ln>
                  <a:noFill/>
                </a:ln>
                <a:solidFill>
                  <a:srgbClr val="2D2DB9"/>
                </a:solidFill>
                <a:effectLst/>
                <a:uLnTx/>
                <a:uFillTx/>
                <a:latin typeface="Arial" panose="020B0604020202020204" pitchFamily="34" charset="0"/>
                <a:cs typeface="Lucida Sans Unicode" panose="020B0602030504020204" pitchFamily="34" charset="0"/>
              </a:rPr>
              <a:pPr marL="0" marR="0" lvl="0" indent="0" algn="ctr" defTabSz="449263" rtl="0" eaLnBrk="0" fontAlgn="base" latinLnBrk="0" hangingPunct="0">
                <a:lnSpc>
                  <a:spcPct val="100000"/>
                </a:lnSpc>
                <a:spcBef>
                  <a:spcPct val="0"/>
                </a:spcBef>
                <a:spcAft>
                  <a:spcPct val="0"/>
                </a:spcAft>
                <a:buClrTx/>
                <a:buSzTx/>
                <a:buFontTx/>
                <a:buNone/>
                <a:tabLst/>
                <a:defRPr/>
              </a:pPr>
              <a:t>16</a:t>
            </a:fld>
            <a:endParaRPr kumimoji="0" lang="fr-FR" sz="1000" b="1" i="0" u="none" strike="noStrike" kern="1200" cap="none" spc="0" normalizeH="0" baseline="0" noProof="0" dirty="0">
              <a:ln>
                <a:noFill/>
              </a:ln>
              <a:solidFill>
                <a:srgbClr val="2D2DB9"/>
              </a:solidFill>
              <a:effectLst/>
              <a:uLnTx/>
              <a:uFillTx/>
              <a:latin typeface="Arial" panose="020B0604020202020204" pitchFamily="34" charset="0"/>
              <a:cs typeface="Lucida Sans Unicode" panose="020B0602030504020204" pitchFamily="34" charset="0"/>
            </a:endParaRPr>
          </a:p>
        </p:txBody>
      </p:sp>
      <p:pic>
        <p:nvPicPr>
          <p:cNvPr id="4" name="Image 3">
            <a:extLst>
              <a:ext uri="{FF2B5EF4-FFF2-40B4-BE49-F238E27FC236}">
                <a16:creationId xmlns:a16="http://schemas.microsoft.com/office/drawing/2014/main" id="{FA34CB98-7672-4E6A-9B7F-0400F5246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245" y="6299812"/>
            <a:ext cx="843080" cy="442975"/>
          </a:xfrm>
          <a:prstGeom prst="rect">
            <a:avLst/>
          </a:prstGeom>
        </p:spPr>
      </p:pic>
      <p:sp>
        <p:nvSpPr>
          <p:cNvPr id="6" name="Espace réservé de la date 6">
            <a:extLst>
              <a:ext uri="{FF2B5EF4-FFF2-40B4-BE49-F238E27FC236}">
                <a16:creationId xmlns:a16="http://schemas.microsoft.com/office/drawing/2014/main" id="{3EEE03D3-FC70-40DD-917B-34CCFFB27375}"/>
              </a:ext>
            </a:extLst>
          </p:cNvPr>
          <p:cNvSpPr txBox="1">
            <a:spLocks/>
          </p:cNvSpPr>
          <p:nvPr/>
        </p:nvSpPr>
        <p:spPr>
          <a:xfrm>
            <a:off x="1475277" y="6460071"/>
            <a:ext cx="6403310" cy="35699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002060"/>
                </a:solidFill>
                <a:effectLst/>
                <a:uLnTx/>
                <a:uFillTx/>
                <a:latin typeface="Arial"/>
                <a:cs typeface="Lucida Sans Unicode"/>
              </a:rPr>
              <a:t>MSA LANGUEDOC – CPSS-CPSNS – 27 mars 2026</a:t>
            </a:r>
          </a:p>
        </p:txBody>
      </p:sp>
      <p:sp>
        <p:nvSpPr>
          <p:cNvPr id="7" name="ZoneTexte 6">
            <a:extLst>
              <a:ext uri="{FF2B5EF4-FFF2-40B4-BE49-F238E27FC236}">
                <a16:creationId xmlns:a16="http://schemas.microsoft.com/office/drawing/2014/main" id="{E8633434-352D-4FDE-9243-C01B3B9E28F1}"/>
              </a:ext>
            </a:extLst>
          </p:cNvPr>
          <p:cNvSpPr txBox="1"/>
          <p:nvPr/>
        </p:nvSpPr>
        <p:spPr>
          <a:xfrm>
            <a:off x="1263080" y="404664"/>
            <a:ext cx="4572000" cy="424732"/>
          </a:xfrm>
          <a:prstGeom prst="rect">
            <a:avLst/>
          </a:prstGeom>
          <a:noFill/>
        </p:spPr>
        <p:txBody>
          <a:bodyPr wrap="square">
            <a:spAutoFit/>
          </a:bodyPr>
          <a:lstStyle/>
          <a:p>
            <a:pPr marL="0" marR="0" lvl="0" indent="0" algn="l" defTabSz="449263" rtl="0" eaLnBrk="0" fontAlgn="base" latinLnBrk="0" hangingPunct="0">
              <a:lnSpc>
                <a:spcPct val="90000"/>
              </a:lnSpc>
              <a:spcBef>
                <a:spcPct val="0"/>
              </a:spcBef>
              <a:spcAft>
                <a:spcPts val="800"/>
              </a:spcAft>
              <a:buClrTx/>
              <a:buSzTx/>
              <a:buFontTx/>
              <a:buNone/>
              <a:tabLst/>
              <a:defRPr/>
            </a:pPr>
            <a:r>
              <a:rPr kumimoji="0" lang="fr-FR" sz="24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O2I1 – Prévention primaire</a:t>
            </a:r>
            <a:endParaRPr kumimoji="0" lang="fr-FR"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9A3A11A8-2907-4539-A1BB-6C03DBA12A61}"/>
              </a:ext>
            </a:extLst>
          </p:cNvPr>
          <p:cNvSpPr txBox="1"/>
          <p:nvPr/>
        </p:nvSpPr>
        <p:spPr>
          <a:xfrm>
            <a:off x="684213" y="974179"/>
            <a:ext cx="7244976" cy="2857192"/>
          </a:xfrm>
          <a:prstGeom prst="rect">
            <a:avLst/>
          </a:prstGeom>
          <a:noFill/>
        </p:spPr>
        <p:txBody>
          <a:bodyPr wrap="square">
            <a:spAutoFit/>
          </a:bodyPr>
          <a:lstStyle/>
          <a:p>
            <a:pPr marL="285750" marR="0" lvl="0" indent="-285750" algn="l" defTabSz="449263" rtl="0" eaLnBrk="0" fontAlgn="base" latinLnBrk="0" hangingPunct="0">
              <a:lnSpc>
                <a:spcPct val="90000"/>
              </a:lnSpc>
              <a:spcBef>
                <a:spcPct val="0"/>
              </a:spcBef>
              <a:spcAft>
                <a:spcPts val="800"/>
              </a:spcAft>
              <a:buClrTx/>
              <a:buSzTx/>
              <a:buFontTx/>
              <a:buChar char="-"/>
              <a:tabLst/>
              <a:defRPr/>
            </a:pPr>
            <a:r>
              <a:rPr kumimoji="0" lang="fr-FR" sz="18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Accompagnements sur la conception, l’organisation ou l’aménagement de lieux de travail </a:t>
            </a:r>
            <a:r>
              <a:rPr kumimoji="0" lang="fr-FR" sz="1800" b="0"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(Indicateur du PPSST sans objectif) : </a:t>
            </a:r>
          </a:p>
          <a:p>
            <a:pPr marL="285750" marR="0" lvl="0" indent="-285750" algn="l" defTabSz="449263" rtl="0" eaLnBrk="0" fontAlgn="base" latinLnBrk="0" hangingPunct="0">
              <a:lnSpc>
                <a:spcPct val="90000"/>
              </a:lnSpc>
              <a:spcBef>
                <a:spcPct val="0"/>
              </a:spcBef>
              <a:spcAft>
                <a:spcPts val="800"/>
              </a:spcAft>
              <a:buClrTx/>
              <a:buSzTx/>
              <a:buFontTx/>
              <a:buChar char="-"/>
              <a:tabLst/>
              <a:defRPr/>
            </a:pPr>
            <a:r>
              <a:rPr kumimoji="0" lang="fr-FR" sz="1800" b="1" i="0" u="none" strike="noStrike" kern="1200" cap="none" spc="0" normalizeH="0" baseline="0" noProof="0" dirty="0">
                <a:ln>
                  <a:noFill/>
                </a:ln>
                <a:solidFill>
                  <a:srgbClr val="2F5496"/>
                </a:solidFill>
                <a:effectLst/>
                <a:uLnTx/>
                <a:uFillTx/>
                <a:latin typeface="Calibri" panose="020F0502020204030204" pitchFamily="34" charset="0"/>
                <a:cs typeface="Calibri" panose="020F0502020204030204" pitchFamily="34" charset="0"/>
              </a:rPr>
              <a:t>35 accompagnements techniques et financiers en 2025 </a:t>
            </a:r>
            <a:r>
              <a:rPr kumimoji="0" lang="fr-FR" sz="1800" b="0" i="0" u="none" strike="noStrike" kern="1200" cap="none" spc="0" normalizeH="0" baseline="0" noProof="0" dirty="0">
                <a:ln>
                  <a:noFill/>
                </a:ln>
                <a:solidFill>
                  <a:srgbClr val="2F5496"/>
                </a:solidFill>
                <a:effectLst/>
                <a:uLnTx/>
                <a:uFillTx/>
                <a:latin typeface="Calibri" panose="020F0502020204030204" pitchFamily="34" charset="0"/>
                <a:cs typeface="Calibri" panose="020F0502020204030204" pitchFamily="34" charset="0"/>
              </a:rPr>
              <a:t>/ total PPSST de 106.</a:t>
            </a:r>
          </a:p>
          <a:p>
            <a:pPr marL="285750" marR="0" lvl="0" indent="-285750" algn="l" defTabSz="449263" rtl="0" eaLnBrk="0" fontAlgn="base" latinLnBrk="0" hangingPunct="0">
              <a:lnSpc>
                <a:spcPct val="90000"/>
              </a:lnSpc>
              <a:spcBef>
                <a:spcPct val="0"/>
              </a:spcBef>
              <a:spcAft>
                <a:spcPts val="800"/>
              </a:spcAft>
              <a:buClrTx/>
              <a:buSzTx/>
              <a:buFontTx/>
              <a:buChar char="-"/>
              <a:tabLst/>
              <a:defRPr/>
            </a:pPr>
            <a:r>
              <a:rPr kumimoji="0" lang="fr-FR" sz="1800" b="1" i="0" u="none" strike="noStrike" kern="1200" cap="none" spc="0" normalizeH="0" baseline="0" noProof="0" dirty="0">
                <a:ln>
                  <a:noFill/>
                </a:ln>
                <a:solidFill>
                  <a:srgbClr val="2F5496"/>
                </a:solidFill>
                <a:effectLst/>
                <a:uLnTx/>
                <a:uFillTx/>
                <a:latin typeface="Calibri" panose="020F0502020204030204" pitchFamily="34" charset="0"/>
                <a:cs typeface="Calibri" panose="020F0502020204030204" pitchFamily="34" charset="0"/>
              </a:rPr>
              <a:t>Réalisation d’un film pédagogique </a:t>
            </a:r>
            <a:r>
              <a:rPr kumimoji="0" lang="fr-FR" sz="1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sur l’intérêt de faire intervenir le plus tôt possible le binôme Conseiller en Prévention / Ergonome dans les projets d’investissement (cahier des charges SST).</a:t>
            </a:r>
          </a:p>
          <a:p>
            <a:pPr marL="285750" marR="0" lvl="0" indent="-285750" algn="l" defTabSz="449263" rtl="0" eaLnBrk="0" fontAlgn="base" latinLnBrk="0" hangingPunct="0">
              <a:lnSpc>
                <a:spcPct val="90000"/>
              </a:lnSpc>
              <a:spcBef>
                <a:spcPct val="0"/>
              </a:spcBef>
              <a:spcAft>
                <a:spcPts val="800"/>
              </a:spcAft>
              <a:buClrTx/>
              <a:buSzTx/>
              <a:buFontTx/>
              <a:buChar char="-"/>
              <a:tabLst/>
              <a:defRPr/>
            </a:pPr>
            <a:endParaRPr kumimoji="0" lang="fr-FR" sz="1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449263" rtl="0" eaLnBrk="0" fontAlgn="base" latinLnBrk="0" hangingPunct="0">
              <a:lnSpc>
                <a:spcPct val="90000"/>
              </a:lnSpc>
              <a:spcBef>
                <a:spcPct val="0"/>
              </a:spcBef>
              <a:spcAft>
                <a:spcPts val="800"/>
              </a:spcAft>
              <a:buClrTx/>
              <a:buSzTx/>
              <a:buFontTx/>
              <a:buChar char="-"/>
              <a:tabLst/>
              <a:defRPr/>
            </a:pPr>
            <a:r>
              <a:rPr kumimoji="0" lang="fr-FR" sz="1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Communication / promotion du site « monprojetdechai.fr » sur le site internet de la MSA du Languedoc et lors des salons ou évènements.</a:t>
            </a:r>
            <a:endParaRPr kumimoji="0" lang="fr-FR" sz="1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Espace réservé du contenu 2">
            <a:extLst>
              <a:ext uri="{FF2B5EF4-FFF2-40B4-BE49-F238E27FC236}">
                <a16:creationId xmlns:a16="http://schemas.microsoft.com/office/drawing/2014/main" id="{B634A0E6-3364-4CDC-AEF1-EEF4265C6961}"/>
              </a:ext>
            </a:extLst>
          </p:cNvPr>
          <p:cNvSpPr txBox="1">
            <a:spLocks/>
          </p:cNvSpPr>
          <p:nvPr/>
        </p:nvSpPr>
        <p:spPr bwMode="auto">
          <a:xfrm>
            <a:off x="768550" y="4303585"/>
            <a:ext cx="8030044" cy="87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rmAutofit/>
          </a:bodyPr>
          <a:lstStyle>
            <a:lvl1pPr marL="0" indent="0" algn="l" rtl="0" eaLnBrk="1" fontAlgn="base" hangingPunct="1">
              <a:spcBef>
                <a:spcPct val="75000"/>
              </a:spcBef>
              <a:spcAft>
                <a:spcPct val="0"/>
              </a:spcAft>
              <a:buClr>
                <a:schemeClr val="accent2"/>
              </a:buClr>
              <a:buSzPct val="80000"/>
              <a:buFont typeface="Wingdings 3" pitchFamily="2" charset="2"/>
              <a:buNone/>
              <a:defRPr sz="2400" kern="1200">
                <a:solidFill>
                  <a:schemeClr val="tx1"/>
                </a:solidFill>
                <a:latin typeface="+mn-lt"/>
                <a:ea typeface="+mn-ea"/>
                <a:cs typeface="+mn-cs"/>
              </a:defRPr>
            </a:lvl1pPr>
            <a:lvl2pPr marL="457200" indent="0" algn="l" rtl="0" eaLnBrk="1" fontAlgn="base" hangingPunct="1">
              <a:spcBef>
                <a:spcPct val="40000"/>
              </a:spcBef>
              <a:spcAft>
                <a:spcPct val="0"/>
              </a:spcAft>
              <a:buNone/>
              <a:defRPr sz="2000" kern="1200">
                <a:solidFill>
                  <a:schemeClr val="tx1"/>
                </a:solidFill>
                <a:latin typeface="+mn-lt"/>
                <a:ea typeface="+mn-ea"/>
                <a:cs typeface="+mn-cs"/>
              </a:defRPr>
            </a:lvl2pPr>
            <a:lvl3pPr marL="914400" indent="0" algn="l" rtl="0" eaLnBrk="1" fontAlgn="base" hangingPunct="1">
              <a:spcBef>
                <a:spcPct val="20000"/>
              </a:spcBef>
              <a:spcAft>
                <a:spcPct val="0"/>
              </a:spcAft>
              <a:buNone/>
              <a:defRPr sz="1800" kern="1200">
                <a:solidFill>
                  <a:schemeClr val="tx1"/>
                </a:solidFill>
                <a:latin typeface="+mn-lt"/>
                <a:ea typeface="+mn-ea"/>
                <a:cs typeface="+mn-cs"/>
              </a:defRPr>
            </a:lvl3pPr>
            <a:lvl4pPr marL="1371600" indent="0" algn="l" rtl="0" eaLnBrk="1" fontAlgn="base" hangingPunct="1">
              <a:spcBef>
                <a:spcPct val="20000"/>
              </a:spcBef>
              <a:spcAft>
                <a:spcPct val="0"/>
              </a:spcAft>
              <a:buNone/>
              <a:defRPr sz="1600" kern="1200">
                <a:solidFill>
                  <a:schemeClr val="tx1"/>
                </a:solidFill>
                <a:latin typeface="+mn-lt"/>
                <a:ea typeface="+mn-ea"/>
                <a:cs typeface="+mn-cs"/>
              </a:defRPr>
            </a:lvl4pPr>
            <a:lvl5pPr marL="1828800" indent="0" algn="l" rtl="0" eaLnBrk="1" fontAlgn="base" hangingPunct="1">
              <a:spcBef>
                <a:spcPct val="20000"/>
              </a:spcBef>
              <a:spcAft>
                <a:spcPct val="0"/>
              </a:spcAft>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49263" rtl="0" eaLnBrk="1" fontAlgn="base" latinLnBrk="0" hangingPunct="1">
              <a:lnSpc>
                <a:spcPct val="100000"/>
              </a:lnSpc>
              <a:spcBef>
                <a:spcPct val="75000"/>
              </a:spcBef>
              <a:spcAft>
                <a:spcPct val="0"/>
              </a:spcAft>
              <a:buClr>
                <a:srgbClr val="3333CC"/>
              </a:buClr>
              <a:buSzPct val="80000"/>
              <a:buFont typeface="Wingdings 3" pitchFamily="2" charset="2"/>
              <a:buNone/>
              <a:tabLst/>
              <a:defRPr/>
            </a:pPr>
            <a:r>
              <a:rPr kumimoji="0" lang="fr-FR" sz="1800" b="1" i="0" u="none" strike="noStrike" kern="1200" cap="none" spc="0" normalizeH="0" baseline="0" noProof="0" dirty="0">
                <a:ln>
                  <a:noFill/>
                </a:ln>
                <a:solidFill>
                  <a:srgbClr val="002060">
                    <a:alpha val="55000"/>
                  </a:srgbClr>
                </a:solidFill>
                <a:effectLst/>
                <a:uLnTx/>
                <a:uFillTx/>
                <a:latin typeface="Arial"/>
                <a:cs typeface="Lucida Sans Unicode"/>
              </a:rPr>
              <a:t>(</a:t>
            </a:r>
            <a:r>
              <a:rPr kumimoji="0" lang="fr-FR" sz="1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Partenariat MSAL, Chambre d'Agriculture du Gard, l'association VOXDEMETER, lycée AGROCAMPUS - Rodilhan).</a:t>
            </a:r>
          </a:p>
        </p:txBody>
      </p:sp>
      <p:sp>
        <p:nvSpPr>
          <p:cNvPr id="10" name="ZoneTexte 9">
            <a:extLst>
              <a:ext uri="{FF2B5EF4-FFF2-40B4-BE49-F238E27FC236}">
                <a16:creationId xmlns:a16="http://schemas.microsoft.com/office/drawing/2014/main" id="{B2686253-ED01-4A08-A84F-35ABE78EBF2A}"/>
              </a:ext>
            </a:extLst>
          </p:cNvPr>
          <p:cNvSpPr txBox="1"/>
          <p:nvPr/>
        </p:nvSpPr>
        <p:spPr>
          <a:xfrm>
            <a:off x="730401" y="3997316"/>
            <a:ext cx="7854849" cy="356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nSpc>
                <a:spcPct val="85000"/>
              </a:lnSpc>
              <a:buClr>
                <a:srgbClr val="000000"/>
              </a:buClr>
              <a:buSzPct val="100000"/>
              <a:buFont typeface="Times New Roman" panose="02020603050405020304" pitchFamily="18" charset="0"/>
              <a:defRPr sz="2000" b="1" i="1" u="none" strike="noStrike" baseline="0">
                <a:solidFill>
                  <a:schemeClr val="accent2"/>
                </a:solidFill>
                <a:latin typeface="LiberationSerif-BoldItalic"/>
                <a:ea typeface="+mj-ea"/>
                <a:cs typeface="+mj-cs"/>
              </a:defRPr>
            </a:lvl1pPr>
            <a:lvl2pPr>
              <a:lnSpc>
                <a:spcPct val="85000"/>
              </a:lnSpc>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defRPr>
            </a:lvl2pPr>
            <a:lvl3pPr>
              <a:lnSpc>
                <a:spcPct val="85000"/>
              </a:lnSpc>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defRPr>
            </a:lvl3pPr>
            <a:lvl4pPr>
              <a:lnSpc>
                <a:spcPct val="85000"/>
              </a:lnSpc>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defRPr>
            </a:lvl4pPr>
            <a:lvl5pPr>
              <a:lnSpc>
                <a:spcPct val="85000"/>
              </a:lnSpc>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defRPr>
            </a:lvl5pPr>
            <a:lvl6pPr marL="2514600" indent="-228600" defTabSz="449263"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defRPr>
            </a:lvl6pPr>
            <a:lvl7pPr marL="2971800" indent="-228600" defTabSz="449263"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defRPr>
            </a:lvl7pPr>
            <a:lvl8pPr marL="3429000" indent="-228600" defTabSz="449263"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defRPr>
            </a:lvl8pPr>
            <a:lvl9pPr marL="3886200" indent="-228600" defTabSz="449263"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defRPr>
            </a:lvl9pPr>
          </a:lstStyle>
          <a:p>
            <a:pPr marL="0" marR="0" lvl="0" indent="0" algn="l" defTabSz="449263" rtl="0" eaLnBrk="0" fontAlgn="base" latinLnBrk="0" hangingPunct="0">
              <a:lnSpc>
                <a:spcPct val="85000"/>
              </a:lnSpc>
              <a:spcBef>
                <a:spcPct val="0"/>
              </a:spcBef>
              <a:spcAft>
                <a:spcPct val="0"/>
              </a:spcAft>
              <a:buClr>
                <a:srgbClr val="000000"/>
              </a:buClr>
              <a:buSzPct val="100000"/>
              <a:buFont typeface="Times New Roman" panose="02020603050405020304" pitchFamily="18" charset="0"/>
              <a:buNone/>
              <a:tabLst/>
              <a:defRPr/>
            </a:pPr>
            <a:r>
              <a:rPr kumimoji="0" lang="fr-FR" sz="1800" b="1" i="1" u="none" strike="noStrike" kern="1200" cap="none" spc="0" normalizeH="0" baseline="0" noProof="0" dirty="0">
                <a:ln>
                  <a:noFill/>
                </a:ln>
                <a:solidFill>
                  <a:srgbClr val="000000">
                    <a:lumMod val="75000"/>
                  </a:srgbClr>
                </a:solidFill>
                <a:effectLst/>
                <a:uLnTx/>
                <a:uFillTx/>
                <a:latin typeface="LiberationSerif-BoldItalic"/>
                <a:cs typeface="Lucida Sans Unicode"/>
              </a:rPr>
              <a:t>- </a:t>
            </a:r>
            <a:r>
              <a:rPr kumimoji="0" lang="fr-FR" sz="1800" b="1" i="1"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Formation PRP pour les femmes en agriculture​</a:t>
            </a:r>
          </a:p>
        </p:txBody>
      </p:sp>
      <p:sp>
        <p:nvSpPr>
          <p:cNvPr id="11" name="ZoneTexte 10">
            <a:extLst>
              <a:ext uri="{FF2B5EF4-FFF2-40B4-BE49-F238E27FC236}">
                <a16:creationId xmlns:a16="http://schemas.microsoft.com/office/drawing/2014/main" id="{53485860-0F17-4612-B847-F6B762B47F6F}"/>
              </a:ext>
            </a:extLst>
          </p:cNvPr>
          <p:cNvSpPr txBox="1"/>
          <p:nvPr/>
        </p:nvSpPr>
        <p:spPr>
          <a:xfrm>
            <a:off x="771254" y="5117426"/>
            <a:ext cx="7835700" cy="6178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defPPr>
              <a:defRPr lang="en-GB"/>
            </a:defPPr>
            <a:lvl1pPr>
              <a:lnSpc>
                <a:spcPct val="85000"/>
              </a:lnSpc>
              <a:buClr>
                <a:srgbClr val="000000"/>
              </a:buClr>
              <a:buSzPct val="100000"/>
              <a:buFont typeface="Times New Roman" panose="02020603050405020304" pitchFamily="18" charset="0"/>
              <a:defRPr sz="2000" b="1" i="1" u="none" strike="noStrike" baseline="0">
                <a:solidFill>
                  <a:schemeClr val="accent2"/>
                </a:solidFill>
                <a:latin typeface="LiberationSerif-BoldItalic"/>
                <a:ea typeface="+mj-ea"/>
                <a:cs typeface="+mj-cs"/>
              </a:defRPr>
            </a:lvl1pPr>
            <a:lvl2pPr>
              <a:lnSpc>
                <a:spcPct val="85000"/>
              </a:lnSpc>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defRPr>
            </a:lvl2pPr>
            <a:lvl3pPr>
              <a:lnSpc>
                <a:spcPct val="85000"/>
              </a:lnSpc>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defRPr>
            </a:lvl3pPr>
            <a:lvl4pPr>
              <a:lnSpc>
                <a:spcPct val="85000"/>
              </a:lnSpc>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defRPr>
            </a:lvl4pPr>
            <a:lvl5pPr>
              <a:lnSpc>
                <a:spcPct val="85000"/>
              </a:lnSpc>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defRPr>
            </a:lvl5pPr>
            <a:lvl6pPr marL="2514600" indent="-228600" defTabSz="449263"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defRPr>
            </a:lvl6pPr>
            <a:lvl7pPr marL="2971800" indent="-228600" defTabSz="449263"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defRPr>
            </a:lvl7pPr>
            <a:lvl8pPr marL="3429000" indent="-228600" defTabSz="449263"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defRPr>
            </a:lvl8pPr>
            <a:lvl9pPr marL="3886200" indent="-228600" defTabSz="449263"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defRPr>
            </a:lvl9pPr>
          </a:lstStyle>
          <a:p>
            <a:pPr marL="0" marR="0" lvl="0" indent="0" algn="l" defTabSz="449263" rtl="0" eaLnBrk="0" fontAlgn="base" latinLnBrk="0" hangingPunct="0">
              <a:lnSpc>
                <a:spcPct val="85000"/>
              </a:lnSpc>
              <a:spcBef>
                <a:spcPct val="0"/>
              </a:spcBef>
              <a:spcAft>
                <a:spcPct val="0"/>
              </a:spcAft>
              <a:buClr>
                <a:srgbClr val="000000"/>
              </a:buClr>
              <a:buSzPct val="100000"/>
              <a:buFont typeface="Times New Roman" panose="02020603050405020304" pitchFamily="18" charset="0"/>
              <a:buNone/>
              <a:tabLst/>
              <a:defRPr/>
            </a:pPr>
            <a:r>
              <a:rPr kumimoji="0" lang="fr-FR" sz="2000" b="1" i="1" u="none" strike="noStrike" kern="1200" cap="none" spc="0" normalizeH="0" baseline="0" noProof="0" dirty="0">
                <a:ln>
                  <a:noFill/>
                </a:ln>
                <a:solidFill>
                  <a:srgbClr val="002060"/>
                </a:solidFill>
                <a:effectLst/>
                <a:uLnTx/>
                <a:uFillTx/>
                <a:latin typeface="LiberationSerif-BoldItalic"/>
                <a:cs typeface="Lucida Sans Unicode"/>
              </a:rPr>
              <a:t>- </a:t>
            </a:r>
            <a:r>
              <a:rPr kumimoji="0" lang="fr-FR" sz="1800" b="1" i="1"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Formation Référent Sécurité 2025 -  (GARD/HERAULT)</a:t>
            </a:r>
          </a:p>
          <a:p>
            <a:pPr marL="0" marR="0" lvl="0" indent="0" algn="l" defTabSz="449263" rtl="0" eaLnBrk="0" fontAlgn="base" latinLnBrk="0" hangingPunct="0">
              <a:lnSpc>
                <a:spcPct val="85000"/>
              </a:lnSpc>
              <a:spcBef>
                <a:spcPct val="0"/>
              </a:spcBef>
              <a:spcAft>
                <a:spcPct val="0"/>
              </a:spcAft>
              <a:buClr>
                <a:srgbClr val="000000"/>
              </a:buClr>
              <a:buSzPct val="100000"/>
              <a:buFont typeface="Times New Roman" panose="02020603050405020304" pitchFamily="18" charset="0"/>
              <a:buNone/>
              <a:tabLst/>
              <a:defRPr/>
            </a:pPr>
            <a:endParaRPr kumimoji="0" lang="fr-FR" sz="2000" b="1" i="1" u="none" strike="noStrike" kern="1200" cap="none" spc="0" normalizeH="0" baseline="0" noProof="0" dirty="0">
              <a:ln>
                <a:noFill/>
              </a:ln>
              <a:solidFill>
                <a:srgbClr val="3333CC"/>
              </a:solidFill>
              <a:effectLst/>
              <a:uLnTx/>
              <a:uFillTx/>
              <a:latin typeface="LiberationSerif-BoldItalic"/>
              <a:cs typeface="Lucida Sans Unicode"/>
            </a:endParaRPr>
          </a:p>
        </p:txBody>
      </p:sp>
      <p:sp>
        <p:nvSpPr>
          <p:cNvPr id="12" name="Rectangle 11">
            <a:extLst>
              <a:ext uri="{FF2B5EF4-FFF2-40B4-BE49-F238E27FC236}">
                <a16:creationId xmlns:a16="http://schemas.microsoft.com/office/drawing/2014/main" id="{9BC3C41F-7C3A-4BBA-A6B4-C59E74667FCC}"/>
              </a:ext>
            </a:extLst>
          </p:cNvPr>
          <p:cNvSpPr>
            <a:spLocks noChangeArrowheads="1"/>
          </p:cNvSpPr>
          <p:nvPr/>
        </p:nvSpPr>
        <p:spPr bwMode="auto">
          <a:xfrm>
            <a:off x="1115616" y="5427221"/>
            <a:ext cx="7040141"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rmAutofit/>
          </a:bodyPr>
          <a:lstStyle/>
          <a:p>
            <a:pPr marL="0" marR="0" lvl="0" indent="0" algn="l" defTabSz="449263" rtl="0" eaLnBrk="0" fontAlgn="base" latinLnBrk="0" hangingPunct="0">
              <a:lnSpc>
                <a:spcPct val="100000"/>
              </a:lnSpc>
              <a:spcBef>
                <a:spcPts val="2438"/>
              </a:spcBef>
              <a:spcAft>
                <a:spcPct val="0"/>
              </a:spcAft>
              <a:buClr>
                <a:srgbClr val="000000"/>
              </a:buClr>
              <a:buSzPct val="100000"/>
              <a:buFont typeface="Times New Roman" panose="02020603050405020304" pitchFamily="18" charset="0"/>
              <a:buNone/>
              <a:tabLst/>
              <a:defRPr/>
            </a:pPr>
            <a:r>
              <a:rPr kumimoji="0" lang="fr-FR" altLang="fr-FR" sz="1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Mardi 11 mars 2025 de 9h à 17h. Dans les locaux de LCA Occitanie - Antenne de NÎMES. 8 personnes (+1 Formation 8 personnes).</a:t>
            </a:r>
          </a:p>
        </p:txBody>
      </p:sp>
    </p:spTree>
    <p:extLst>
      <p:ext uri="{BB962C8B-B14F-4D97-AF65-F5344CB8AC3E}">
        <p14:creationId xmlns:p14="http://schemas.microsoft.com/office/powerpoint/2010/main" val="1686025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texte 4">
            <a:extLst>
              <a:ext uri="{FF2B5EF4-FFF2-40B4-BE49-F238E27FC236}">
                <a16:creationId xmlns:a16="http://schemas.microsoft.com/office/drawing/2014/main" id="{43141BE9-8B91-6C4E-1D7A-D7547F4F0D43}"/>
              </a:ext>
            </a:extLst>
          </p:cNvPr>
          <p:cNvSpPr>
            <a:spLocks noGrp="1" noChangeArrowheads="1"/>
          </p:cNvSpPr>
          <p:nvPr>
            <p:ph type="body" idx="1"/>
          </p:nvPr>
        </p:nvSpPr>
        <p:spPr>
          <a:xfrm>
            <a:off x="423272" y="908720"/>
            <a:ext cx="8785225" cy="1500187"/>
          </a:xfrm>
        </p:spPr>
        <p:txBody>
          <a:bodyPr/>
          <a:lstStyle/>
          <a:p>
            <a:pPr algn="ctr">
              <a:spcBef>
                <a:spcPct val="0"/>
              </a:spcBef>
            </a:pPr>
            <a:r>
              <a:rPr lang="fr-FR" altLang="fr-FR" sz="4000" b="1" dirty="0">
                <a:solidFill>
                  <a:schemeClr val="bg1"/>
                </a:solidFill>
              </a:rPr>
              <a:t>Fin de la présentation</a:t>
            </a:r>
          </a:p>
        </p:txBody>
      </p:sp>
      <p:sp>
        <p:nvSpPr>
          <p:cNvPr id="3" name="Espace réservé du numéro de diapositive 4">
            <a:extLst>
              <a:ext uri="{FF2B5EF4-FFF2-40B4-BE49-F238E27FC236}">
                <a16:creationId xmlns:a16="http://schemas.microsoft.com/office/drawing/2014/main" id="{AE1CB6CA-B6DD-4AE4-8B30-5E600E80C087}"/>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defRPr/>
            </a:pPr>
            <a:fld id="{15D10A2D-0E02-4E03-A8FB-E4E29708B866}" type="slidenum">
              <a:rPr kumimoji="0" lang="fr-FR" sz="1000" b="1" i="0" u="none" strike="noStrike" kern="1200" cap="none" spc="0" normalizeH="0" baseline="0" noProof="0" smtClean="0">
                <a:ln>
                  <a:noFill/>
                </a:ln>
                <a:solidFill>
                  <a:srgbClr val="2D2DB9"/>
                </a:solidFill>
                <a:effectLst/>
                <a:uLnTx/>
                <a:uFillTx/>
                <a:latin typeface="Arial" panose="020B0604020202020204" pitchFamily="34" charset="0"/>
                <a:cs typeface="Lucida Sans Unicode" panose="020B0602030504020204" pitchFamily="34" charset="0"/>
              </a:rPr>
              <a:pPr marL="0" marR="0" lvl="0" indent="0" algn="ctr" defTabSz="449263" rtl="0" eaLnBrk="0" fontAlgn="base" latinLnBrk="0" hangingPunct="0">
                <a:lnSpc>
                  <a:spcPct val="100000"/>
                </a:lnSpc>
                <a:spcBef>
                  <a:spcPct val="0"/>
                </a:spcBef>
                <a:spcAft>
                  <a:spcPct val="0"/>
                </a:spcAft>
                <a:buClrTx/>
                <a:buSzTx/>
                <a:buFontTx/>
                <a:buNone/>
                <a:tabLst/>
                <a:defRPr/>
              </a:pPr>
              <a:t>17</a:t>
            </a:fld>
            <a:endParaRPr kumimoji="0" lang="fr-FR" sz="1000" b="1" i="0" u="none" strike="noStrike" kern="1200" cap="none" spc="0" normalizeH="0" baseline="0" noProof="0" dirty="0">
              <a:ln>
                <a:noFill/>
              </a:ln>
              <a:solidFill>
                <a:srgbClr val="2D2DB9"/>
              </a:solidFill>
              <a:effectLst/>
              <a:uLnTx/>
              <a:uFillTx/>
              <a:latin typeface="Arial" panose="020B0604020202020204" pitchFamily="34" charset="0"/>
              <a:cs typeface="Lucida Sans Unicode" panose="020B0602030504020204" pitchFamily="34" charset="0"/>
            </a:endParaRPr>
          </a:p>
        </p:txBody>
      </p:sp>
      <p:pic>
        <p:nvPicPr>
          <p:cNvPr id="4" name="Image 3">
            <a:extLst>
              <a:ext uri="{FF2B5EF4-FFF2-40B4-BE49-F238E27FC236}">
                <a16:creationId xmlns:a16="http://schemas.microsoft.com/office/drawing/2014/main" id="{FA34CB98-7672-4E6A-9B7F-0400F5246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245" y="6299812"/>
            <a:ext cx="843080" cy="442975"/>
          </a:xfrm>
          <a:prstGeom prst="rect">
            <a:avLst/>
          </a:prstGeom>
        </p:spPr>
      </p:pic>
      <p:sp>
        <p:nvSpPr>
          <p:cNvPr id="6" name="Espace réservé de la date 6">
            <a:extLst>
              <a:ext uri="{FF2B5EF4-FFF2-40B4-BE49-F238E27FC236}">
                <a16:creationId xmlns:a16="http://schemas.microsoft.com/office/drawing/2014/main" id="{3EEE03D3-FC70-40DD-917B-34CCFFB27375}"/>
              </a:ext>
            </a:extLst>
          </p:cNvPr>
          <p:cNvSpPr txBox="1">
            <a:spLocks/>
          </p:cNvSpPr>
          <p:nvPr/>
        </p:nvSpPr>
        <p:spPr>
          <a:xfrm>
            <a:off x="1475277" y="6460071"/>
            <a:ext cx="6403310" cy="35699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002060"/>
                </a:solidFill>
                <a:effectLst/>
                <a:uLnTx/>
                <a:uFillTx/>
                <a:latin typeface="Arial"/>
                <a:cs typeface="Lucida Sans Unicode"/>
              </a:rPr>
              <a:t>MSA LANGUEDOC – CPSS-CPSNS – 27 mars 2026</a:t>
            </a:r>
          </a:p>
        </p:txBody>
      </p:sp>
      <p:sp>
        <p:nvSpPr>
          <p:cNvPr id="7" name="ZoneTexte 6">
            <a:extLst>
              <a:ext uri="{FF2B5EF4-FFF2-40B4-BE49-F238E27FC236}">
                <a16:creationId xmlns:a16="http://schemas.microsoft.com/office/drawing/2014/main" id="{202C0507-C060-410E-BC46-5569E822344A}"/>
              </a:ext>
            </a:extLst>
          </p:cNvPr>
          <p:cNvSpPr txBox="1"/>
          <p:nvPr/>
        </p:nvSpPr>
        <p:spPr>
          <a:xfrm>
            <a:off x="586443" y="1264853"/>
            <a:ext cx="4345597" cy="3354765"/>
          </a:xfrm>
          <a:prstGeom prst="rect">
            <a:avLst/>
          </a:prstGeom>
          <a:noFill/>
        </p:spPr>
        <p:txBody>
          <a:bodyPr wrap="square">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fr-FR" sz="3200" b="1"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PJ - Édition 2025</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31e édition du Trophée Prévention Jeunes</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fr-FR" sz="1800" b="1"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fr-FR" sz="1800" b="1"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200 élèves répartis en 21 </a:t>
            </a:r>
            <a:r>
              <a:rPr kumimoji="0" lang="fr-FR" sz="18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équipes issues d'établissements agricoles de l'Hérault, du Gard, de la Lozère et de l'Aude, ont présenté, devant un jury d'experts en santé sécurité au travail et de professionnels du monde agricole, leurs projets de prévention des risques professionnels. </a:t>
            </a:r>
          </a:p>
        </p:txBody>
      </p:sp>
      <p:sp>
        <p:nvSpPr>
          <p:cNvPr id="8" name="ZoneTexte 7">
            <a:extLst>
              <a:ext uri="{FF2B5EF4-FFF2-40B4-BE49-F238E27FC236}">
                <a16:creationId xmlns:a16="http://schemas.microsoft.com/office/drawing/2014/main" id="{6FF86779-2A19-4E4F-98F9-42D439D68A44}"/>
              </a:ext>
            </a:extLst>
          </p:cNvPr>
          <p:cNvSpPr txBox="1"/>
          <p:nvPr/>
        </p:nvSpPr>
        <p:spPr>
          <a:xfrm>
            <a:off x="761711" y="40937"/>
            <a:ext cx="5296988" cy="589072"/>
          </a:xfrm>
          <a:prstGeom prst="rect">
            <a:avLst/>
          </a:prstGeom>
          <a:noFill/>
        </p:spPr>
        <p:txBody>
          <a:bodyPr wrap="square">
            <a:spAutoFit/>
          </a:bodyPr>
          <a:lstStyle/>
          <a:p>
            <a:pPr marL="270510" marR="0" lvl="0" indent="0" algn="l" defTabSz="449263" rtl="0" eaLnBrk="0" fontAlgn="base" latinLnBrk="0" hangingPunct="0">
              <a:lnSpc>
                <a:spcPct val="150000"/>
              </a:lnSpc>
              <a:spcBef>
                <a:spcPct val="0"/>
              </a:spcBef>
              <a:spcAft>
                <a:spcPts val="800"/>
              </a:spcAft>
              <a:buClrTx/>
              <a:buSzTx/>
              <a:buFontTx/>
              <a:buNone/>
              <a:tabLst/>
              <a:defRPr/>
            </a:pPr>
            <a:r>
              <a:rPr kumimoji="0" lang="fr-FR" sz="24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O1A1 – Enseignement agricole</a:t>
            </a:r>
            <a:endParaRPr kumimoji="0" lang="fr-FR"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2">
            <a:extLst>
              <a:ext uri="{FF2B5EF4-FFF2-40B4-BE49-F238E27FC236}">
                <a16:creationId xmlns:a16="http://schemas.microsoft.com/office/drawing/2014/main" id="{7E195E11-2823-458D-9B95-E3781649A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884" y="1688653"/>
            <a:ext cx="3923181" cy="26086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12B0DD33-8311-48A3-8FD9-278BEF57D900}"/>
              </a:ext>
            </a:extLst>
          </p:cNvPr>
          <p:cNvSpPr>
            <a:spLocks noChangeArrowheads="1"/>
          </p:cNvSpPr>
          <p:nvPr/>
        </p:nvSpPr>
        <p:spPr bwMode="auto">
          <a:xfrm>
            <a:off x="4427984" y="4441274"/>
            <a:ext cx="56166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dirty="0">
                <a:ln>
                  <a:noFill/>
                </a:ln>
                <a:solidFill>
                  <a:srgbClr val="2F5496"/>
                </a:solidFill>
                <a:effectLst/>
                <a:uLnTx/>
                <a:uFillTx/>
                <a:latin typeface="Calibri" panose="020F0502020204030204" pitchFamily="34" charset="0"/>
                <a:cs typeface="Calibri" panose="020F0502020204030204" pitchFamily="34" charset="0"/>
              </a:rPr>
              <a:t>Sur la durée du PPSST : 587 élèves</a:t>
            </a:r>
          </a:p>
        </p:txBody>
      </p:sp>
    </p:spTree>
    <p:extLst>
      <p:ext uri="{BB962C8B-B14F-4D97-AF65-F5344CB8AC3E}">
        <p14:creationId xmlns:p14="http://schemas.microsoft.com/office/powerpoint/2010/main" val="2715889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texte 4">
            <a:extLst>
              <a:ext uri="{FF2B5EF4-FFF2-40B4-BE49-F238E27FC236}">
                <a16:creationId xmlns:a16="http://schemas.microsoft.com/office/drawing/2014/main" id="{43141BE9-8B91-6C4E-1D7A-D7547F4F0D43}"/>
              </a:ext>
            </a:extLst>
          </p:cNvPr>
          <p:cNvSpPr>
            <a:spLocks noGrp="1" noChangeArrowheads="1"/>
          </p:cNvSpPr>
          <p:nvPr>
            <p:ph type="body" idx="1"/>
          </p:nvPr>
        </p:nvSpPr>
        <p:spPr>
          <a:xfrm>
            <a:off x="179388" y="2636838"/>
            <a:ext cx="8785225" cy="1500187"/>
          </a:xfrm>
        </p:spPr>
        <p:txBody>
          <a:bodyPr/>
          <a:lstStyle/>
          <a:p>
            <a:pPr algn="ctr">
              <a:spcBef>
                <a:spcPct val="0"/>
              </a:spcBef>
            </a:pPr>
            <a:r>
              <a:rPr lang="fr-FR" altLang="fr-FR" sz="4000" b="1" dirty="0">
                <a:solidFill>
                  <a:schemeClr val="bg1"/>
                </a:solidFill>
              </a:rPr>
              <a:t>Fin de la présentation</a:t>
            </a:r>
          </a:p>
        </p:txBody>
      </p:sp>
      <p:sp>
        <p:nvSpPr>
          <p:cNvPr id="3" name="Espace réservé du numéro de diapositive 4">
            <a:extLst>
              <a:ext uri="{FF2B5EF4-FFF2-40B4-BE49-F238E27FC236}">
                <a16:creationId xmlns:a16="http://schemas.microsoft.com/office/drawing/2014/main" id="{AE1CB6CA-B6DD-4AE4-8B30-5E600E80C087}"/>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defRPr/>
            </a:pPr>
            <a:fld id="{15D10A2D-0E02-4E03-A8FB-E4E29708B866}" type="slidenum">
              <a:rPr kumimoji="0" lang="fr-FR" sz="1000" b="1" i="0" u="none" strike="noStrike" kern="1200" cap="none" spc="0" normalizeH="0" baseline="0" noProof="0" smtClean="0">
                <a:ln>
                  <a:noFill/>
                </a:ln>
                <a:solidFill>
                  <a:srgbClr val="2D2DB9"/>
                </a:solidFill>
                <a:effectLst/>
                <a:uLnTx/>
                <a:uFillTx/>
                <a:latin typeface="Arial" panose="020B0604020202020204" pitchFamily="34" charset="0"/>
                <a:cs typeface="Lucida Sans Unicode" panose="020B0602030504020204" pitchFamily="34" charset="0"/>
              </a:rPr>
              <a:pPr marL="0" marR="0" lvl="0" indent="0" algn="ctr" defTabSz="449263" rtl="0" eaLnBrk="0" fontAlgn="base" latinLnBrk="0" hangingPunct="0">
                <a:lnSpc>
                  <a:spcPct val="100000"/>
                </a:lnSpc>
                <a:spcBef>
                  <a:spcPct val="0"/>
                </a:spcBef>
                <a:spcAft>
                  <a:spcPct val="0"/>
                </a:spcAft>
                <a:buClrTx/>
                <a:buSzTx/>
                <a:buFontTx/>
                <a:buNone/>
                <a:tabLst/>
                <a:defRPr/>
              </a:pPr>
              <a:t>18</a:t>
            </a:fld>
            <a:endParaRPr kumimoji="0" lang="fr-FR" sz="1000" b="1" i="0" u="none" strike="noStrike" kern="1200" cap="none" spc="0" normalizeH="0" baseline="0" noProof="0" dirty="0">
              <a:ln>
                <a:noFill/>
              </a:ln>
              <a:solidFill>
                <a:srgbClr val="2D2DB9"/>
              </a:solidFill>
              <a:effectLst/>
              <a:uLnTx/>
              <a:uFillTx/>
              <a:latin typeface="Arial" panose="020B0604020202020204" pitchFamily="34" charset="0"/>
              <a:cs typeface="Lucida Sans Unicode" panose="020B0602030504020204" pitchFamily="34" charset="0"/>
            </a:endParaRPr>
          </a:p>
        </p:txBody>
      </p:sp>
      <p:pic>
        <p:nvPicPr>
          <p:cNvPr id="4" name="Image 3">
            <a:extLst>
              <a:ext uri="{FF2B5EF4-FFF2-40B4-BE49-F238E27FC236}">
                <a16:creationId xmlns:a16="http://schemas.microsoft.com/office/drawing/2014/main" id="{FA34CB98-7672-4E6A-9B7F-0400F5246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245" y="6299812"/>
            <a:ext cx="843080" cy="442975"/>
          </a:xfrm>
          <a:prstGeom prst="rect">
            <a:avLst/>
          </a:prstGeom>
        </p:spPr>
      </p:pic>
      <p:sp>
        <p:nvSpPr>
          <p:cNvPr id="6" name="Espace réservé de la date 6">
            <a:extLst>
              <a:ext uri="{FF2B5EF4-FFF2-40B4-BE49-F238E27FC236}">
                <a16:creationId xmlns:a16="http://schemas.microsoft.com/office/drawing/2014/main" id="{3EEE03D3-FC70-40DD-917B-34CCFFB27375}"/>
              </a:ext>
            </a:extLst>
          </p:cNvPr>
          <p:cNvSpPr txBox="1">
            <a:spLocks/>
          </p:cNvSpPr>
          <p:nvPr/>
        </p:nvSpPr>
        <p:spPr>
          <a:xfrm>
            <a:off x="1475277" y="6460071"/>
            <a:ext cx="6403310" cy="35699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002060"/>
                </a:solidFill>
                <a:effectLst/>
                <a:uLnTx/>
                <a:uFillTx/>
                <a:latin typeface="Arial"/>
                <a:cs typeface="Lucida Sans Unicode"/>
              </a:rPr>
              <a:t>MSA LANGUEDOC – CPSS-CPSNS – 27 mars 2026</a:t>
            </a:r>
          </a:p>
        </p:txBody>
      </p:sp>
      <p:sp>
        <p:nvSpPr>
          <p:cNvPr id="8" name="ZoneTexte 7">
            <a:extLst>
              <a:ext uri="{FF2B5EF4-FFF2-40B4-BE49-F238E27FC236}">
                <a16:creationId xmlns:a16="http://schemas.microsoft.com/office/drawing/2014/main" id="{229A6178-970B-42C1-AA2B-3CBD6B50A1E4}"/>
              </a:ext>
            </a:extLst>
          </p:cNvPr>
          <p:cNvSpPr txBox="1"/>
          <p:nvPr/>
        </p:nvSpPr>
        <p:spPr>
          <a:xfrm>
            <a:off x="815903" y="1512896"/>
            <a:ext cx="7512194" cy="3904659"/>
          </a:xfrm>
          <a:prstGeom prst="rect">
            <a:avLst/>
          </a:prstGeom>
          <a:noFill/>
        </p:spPr>
        <p:txBody>
          <a:bodyPr wrap="square">
            <a:spAutoFit/>
          </a:bodyPr>
          <a:lstStyle/>
          <a:p>
            <a:pPr marL="0" marR="0" lvl="0" indent="0" algn="l" defTabSz="449263" rtl="0" eaLnBrk="0" fontAlgn="base" latinLnBrk="0" hangingPunct="0">
              <a:lnSpc>
                <a:spcPct val="90000"/>
              </a:lnSpc>
              <a:spcBef>
                <a:spcPct val="0"/>
              </a:spcBef>
              <a:spcAft>
                <a:spcPts val="800"/>
              </a:spcAft>
              <a:buClrTx/>
              <a:buSzTx/>
              <a:buFontTx/>
              <a:buNone/>
              <a:tabLst/>
              <a:defRPr/>
            </a:pPr>
            <a:r>
              <a:rPr kumimoji="0" lang="fr-FR" sz="2400" b="1"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Les 4 équipes lauréates de cette édition 2025 :</a:t>
            </a:r>
          </a:p>
          <a:p>
            <a:pPr marL="285750" marR="0" lvl="0" indent="-285750" algn="l" defTabSz="449263" rtl="0" eaLnBrk="0" fontAlgn="base" latinLnBrk="0" hangingPunct="0">
              <a:lnSpc>
                <a:spcPct val="90000"/>
              </a:lnSpc>
              <a:spcBef>
                <a:spcPct val="0"/>
              </a:spcBef>
              <a:spcAft>
                <a:spcPts val="800"/>
              </a:spcAft>
              <a:buClrTx/>
              <a:buSzTx/>
              <a:buFontTx/>
              <a:buChar char="-"/>
              <a:tabLst/>
              <a:defRPr/>
            </a:pPr>
            <a:endParaRPr kumimoji="0" lang="fr-FR" sz="1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449263" rtl="0" eaLnBrk="0" fontAlgn="base" latinLnBrk="0" hangingPunct="0">
              <a:lnSpc>
                <a:spcPct val="90000"/>
              </a:lnSpc>
              <a:spcBef>
                <a:spcPct val="0"/>
              </a:spcBef>
              <a:spcAft>
                <a:spcPts val="800"/>
              </a:spcAft>
              <a:buClrTx/>
              <a:buSzTx/>
              <a:buFontTx/>
              <a:buChar char="-"/>
              <a:tabLst/>
              <a:defRPr/>
            </a:pPr>
            <a:r>
              <a:rPr kumimoji="0" lang="fr-FR" sz="1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1e Prix : LEGTA François Rabelais (Saint-Chély-d'Apcher, 48) – pour leur outil facilitant le branchement de cardan « L'agriculteur n'est pas haltérophile »</a:t>
            </a:r>
          </a:p>
          <a:p>
            <a:pPr marL="285750" marR="0" lvl="0" indent="-285750" algn="l" defTabSz="449263" rtl="0" eaLnBrk="0" fontAlgn="base" latinLnBrk="0" hangingPunct="0">
              <a:lnSpc>
                <a:spcPct val="90000"/>
              </a:lnSpc>
              <a:spcBef>
                <a:spcPct val="0"/>
              </a:spcBef>
              <a:spcAft>
                <a:spcPts val="800"/>
              </a:spcAft>
              <a:buClrTx/>
              <a:buSzTx/>
              <a:buFontTx/>
              <a:buChar char="-"/>
              <a:tabLst/>
              <a:defRPr/>
            </a:pPr>
            <a:endParaRPr kumimoji="0" lang="fr-FR" sz="1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449263" rtl="0" eaLnBrk="0" fontAlgn="base" latinLnBrk="0" hangingPunct="0">
              <a:lnSpc>
                <a:spcPct val="90000"/>
              </a:lnSpc>
              <a:spcBef>
                <a:spcPct val="0"/>
              </a:spcBef>
              <a:spcAft>
                <a:spcPts val="800"/>
              </a:spcAft>
              <a:buClrTx/>
              <a:buSzTx/>
              <a:buFontTx/>
              <a:buChar char="-"/>
              <a:tabLst/>
              <a:defRPr/>
            </a:pPr>
            <a:r>
              <a:rPr kumimoji="0" lang="fr-FR" sz="1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2e prix : LEGTA François Rabelais (Saint-Chély-d'Apcher, 48) – et leur prototype de branchement des prises hydrauliques sans pression « </a:t>
            </a:r>
            <a:r>
              <a:rPr kumimoji="0" lang="fr-FR" sz="1600" b="0" i="0" u="none" strike="noStrike" kern="1200" cap="none" spc="0" normalizeH="0" baseline="0" noProof="0" dirty="0" err="1">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hydrau-debloc</a:t>
            </a:r>
            <a:r>
              <a:rPr kumimoji="0" lang="fr-FR" sz="1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285750" marR="0" lvl="0" indent="-285750" algn="l" defTabSz="449263" rtl="0" eaLnBrk="0" fontAlgn="base" latinLnBrk="0" hangingPunct="0">
              <a:lnSpc>
                <a:spcPct val="90000"/>
              </a:lnSpc>
              <a:spcBef>
                <a:spcPct val="0"/>
              </a:spcBef>
              <a:spcAft>
                <a:spcPts val="800"/>
              </a:spcAft>
              <a:buClrTx/>
              <a:buSzTx/>
              <a:buFontTx/>
              <a:buChar char="-"/>
              <a:tabLst/>
              <a:defRPr/>
            </a:pPr>
            <a:endParaRPr kumimoji="0" lang="fr-FR" sz="1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449263" rtl="0" eaLnBrk="0" fontAlgn="base" latinLnBrk="0" hangingPunct="0">
              <a:lnSpc>
                <a:spcPct val="90000"/>
              </a:lnSpc>
              <a:spcBef>
                <a:spcPct val="0"/>
              </a:spcBef>
              <a:spcAft>
                <a:spcPts val="800"/>
              </a:spcAft>
              <a:buClrTx/>
              <a:buSzTx/>
              <a:buFontTx/>
              <a:buChar char="-"/>
              <a:tabLst/>
              <a:defRPr/>
            </a:pPr>
            <a:r>
              <a:rPr kumimoji="0" lang="fr-FR" sz="1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3e Prix : CFA de Lozère (Marvejols, 48) – pour leur projet de sensibilisation au risque poussières agricoles via « Agri-Santé Lozère – Le journal de </a:t>
            </a:r>
            <a:r>
              <a:rPr kumimoji="0" lang="fr-FR" sz="1600" b="0" i="0" u="none" strike="noStrike" kern="1200" cap="none" spc="0" normalizeH="0" baseline="0" noProof="0" dirty="0" err="1">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Wiwi</a:t>
            </a:r>
            <a:r>
              <a:rPr kumimoji="0" lang="fr-FR" sz="1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285750" marR="0" lvl="0" indent="-285750" algn="l" defTabSz="449263" rtl="0" eaLnBrk="0" fontAlgn="base" latinLnBrk="0" hangingPunct="0">
              <a:lnSpc>
                <a:spcPct val="90000"/>
              </a:lnSpc>
              <a:spcBef>
                <a:spcPct val="0"/>
              </a:spcBef>
              <a:spcAft>
                <a:spcPts val="800"/>
              </a:spcAft>
              <a:buClrTx/>
              <a:buSzTx/>
              <a:buFontTx/>
              <a:buChar char="-"/>
              <a:tabLst/>
              <a:defRPr/>
            </a:pPr>
            <a:endParaRPr kumimoji="0" lang="fr-FR" sz="1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449263" rtl="0" eaLnBrk="0" fontAlgn="base" latinLnBrk="0" hangingPunct="0">
              <a:lnSpc>
                <a:spcPct val="90000"/>
              </a:lnSpc>
              <a:spcBef>
                <a:spcPct val="0"/>
              </a:spcBef>
              <a:spcAft>
                <a:spcPts val="800"/>
              </a:spcAft>
              <a:buClrTx/>
              <a:buSzTx/>
              <a:buFontTx/>
              <a:buChar char="-"/>
              <a:tabLst/>
              <a:defRPr/>
            </a:pPr>
            <a:r>
              <a:rPr kumimoji="0" lang="fr-FR" sz="1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4e prix : LEAP Emilie de </a:t>
            </a:r>
            <a:r>
              <a:rPr kumimoji="0" lang="fr-FR" sz="1600" b="0" i="0" u="none" strike="noStrike" kern="1200" cap="none" spc="0" normalizeH="0" baseline="0" noProof="0" dirty="0" err="1">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Rodat</a:t>
            </a:r>
            <a:r>
              <a:rPr kumimoji="0" lang="fr-FR" sz="1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 (Pezens, 11) – pour leur jeu « Trivial TMS </a:t>
            </a:r>
            <a:r>
              <a:rPr kumimoji="0" lang="fr-FR" sz="1600" b="0" i="0" u="none" strike="noStrike" kern="1200" cap="none" spc="0" normalizeH="0" baseline="0" noProof="0" dirty="0" err="1">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Pursuit</a:t>
            </a:r>
            <a:r>
              <a:rPr kumimoji="0" lang="fr-FR" sz="1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 » visant à mieux connaître et prévenir les troubles musculosquelettiques.</a:t>
            </a:r>
          </a:p>
        </p:txBody>
      </p:sp>
      <p:sp>
        <p:nvSpPr>
          <p:cNvPr id="10" name="ZoneTexte 9">
            <a:extLst>
              <a:ext uri="{FF2B5EF4-FFF2-40B4-BE49-F238E27FC236}">
                <a16:creationId xmlns:a16="http://schemas.microsoft.com/office/drawing/2014/main" id="{ABCE0A93-CEA8-441B-891F-90BCD3E43CB9}"/>
              </a:ext>
            </a:extLst>
          </p:cNvPr>
          <p:cNvSpPr txBox="1"/>
          <p:nvPr/>
        </p:nvSpPr>
        <p:spPr>
          <a:xfrm>
            <a:off x="899592" y="408553"/>
            <a:ext cx="5296988" cy="589072"/>
          </a:xfrm>
          <a:prstGeom prst="rect">
            <a:avLst/>
          </a:prstGeom>
          <a:noFill/>
        </p:spPr>
        <p:txBody>
          <a:bodyPr wrap="square">
            <a:spAutoFit/>
          </a:bodyPr>
          <a:lstStyle/>
          <a:p>
            <a:pPr marL="270510" marR="0" lvl="0" indent="0" algn="l" defTabSz="449263" rtl="0" eaLnBrk="0" fontAlgn="base" latinLnBrk="0" hangingPunct="0">
              <a:lnSpc>
                <a:spcPct val="150000"/>
              </a:lnSpc>
              <a:spcBef>
                <a:spcPct val="0"/>
              </a:spcBef>
              <a:spcAft>
                <a:spcPts val="800"/>
              </a:spcAft>
              <a:buClrTx/>
              <a:buSzTx/>
              <a:buFontTx/>
              <a:buNone/>
              <a:tabLst/>
              <a:defRPr/>
            </a:pPr>
            <a:r>
              <a:rPr kumimoji="0" lang="fr-FR" sz="24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O1A1 – Enseignement agricole</a:t>
            </a:r>
            <a:endParaRPr kumimoji="0" lang="fr-FR"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3865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texte 4">
            <a:extLst>
              <a:ext uri="{FF2B5EF4-FFF2-40B4-BE49-F238E27FC236}">
                <a16:creationId xmlns:a16="http://schemas.microsoft.com/office/drawing/2014/main" id="{43141BE9-8B91-6C4E-1D7A-D7547F4F0D43}"/>
              </a:ext>
            </a:extLst>
          </p:cNvPr>
          <p:cNvSpPr>
            <a:spLocks noGrp="1" noChangeArrowheads="1"/>
          </p:cNvSpPr>
          <p:nvPr>
            <p:ph type="body" idx="1"/>
          </p:nvPr>
        </p:nvSpPr>
        <p:spPr>
          <a:xfrm>
            <a:off x="179388" y="908720"/>
            <a:ext cx="8785225" cy="1500187"/>
          </a:xfrm>
        </p:spPr>
        <p:txBody>
          <a:bodyPr/>
          <a:lstStyle/>
          <a:p>
            <a:pPr algn="ctr">
              <a:spcBef>
                <a:spcPct val="0"/>
              </a:spcBef>
            </a:pPr>
            <a:r>
              <a:rPr lang="fr-FR" altLang="fr-FR" sz="4000" b="1" dirty="0">
                <a:solidFill>
                  <a:schemeClr val="bg1"/>
                </a:solidFill>
              </a:rPr>
              <a:t>Fin de la présentation</a:t>
            </a:r>
          </a:p>
        </p:txBody>
      </p:sp>
      <p:sp>
        <p:nvSpPr>
          <p:cNvPr id="3" name="Espace réservé du numéro de diapositive 4">
            <a:extLst>
              <a:ext uri="{FF2B5EF4-FFF2-40B4-BE49-F238E27FC236}">
                <a16:creationId xmlns:a16="http://schemas.microsoft.com/office/drawing/2014/main" id="{AE1CB6CA-B6DD-4AE4-8B30-5E600E80C087}"/>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defRPr/>
            </a:pPr>
            <a:fld id="{15D10A2D-0E02-4E03-A8FB-E4E29708B866}" type="slidenum">
              <a:rPr kumimoji="0" lang="fr-FR" sz="1000" b="1" i="0" u="none" strike="noStrike" kern="1200" cap="none" spc="0" normalizeH="0" baseline="0" noProof="0" smtClean="0">
                <a:ln>
                  <a:noFill/>
                </a:ln>
                <a:solidFill>
                  <a:srgbClr val="2D2DB9"/>
                </a:solidFill>
                <a:effectLst/>
                <a:uLnTx/>
                <a:uFillTx/>
                <a:latin typeface="Arial" panose="020B0604020202020204" pitchFamily="34" charset="0"/>
                <a:cs typeface="Lucida Sans Unicode" panose="020B0602030504020204" pitchFamily="34" charset="0"/>
              </a:rPr>
              <a:pPr marL="0" marR="0" lvl="0" indent="0" algn="ctr" defTabSz="449263" rtl="0" eaLnBrk="0" fontAlgn="base" latinLnBrk="0" hangingPunct="0">
                <a:lnSpc>
                  <a:spcPct val="100000"/>
                </a:lnSpc>
                <a:spcBef>
                  <a:spcPct val="0"/>
                </a:spcBef>
                <a:spcAft>
                  <a:spcPct val="0"/>
                </a:spcAft>
                <a:buClrTx/>
                <a:buSzTx/>
                <a:buFontTx/>
                <a:buNone/>
                <a:tabLst/>
                <a:defRPr/>
              </a:pPr>
              <a:t>19</a:t>
            </a:fld>
            <a:endParaRPr kumimoji="0" lang="fr-FR" sz="1000" b="1" i="0" u="none" strike="noStrike" kern="1200" cap="none" spc="0" normalizeH="0" baseline="0" noProof="0" dirty="0">
              <a:ln>
                <a:noFill/>
              </a:ln>
              <a:solidFill>
                <a:srgbClr val="2D2DB9"/>
              </a:solidFill>
              <a:effectLst/>
              <a:uLnTx/>
              <a:uFillTx/>
              <a:latin typeface="Arial" panose="020B0604020202020204" pitchFamily="34" charset="0"/>
              <a:cs typeface="Lucida Sans Unicode" panose="020B0602030504020204" pitchFamily="34" charset="0"/>
            </a:endParaRPr>
          </a:p>
        </p:txBody>
      </p:sp>
      <p:pic>
        <p:nvPicPr>
          <p:cNvPr id="4" name="Image 3">
            <a:extLst>
              <a:ext uri="{FF2B5EF4-FFF2-40B4-BE49-F238E27FC236}">
                <a16:creationId xmlns:a16="http://schemas.microsoft.com/office/drawing/2014/main" id="{FA34CB98-7672-4E6A-9B7F-0400F5246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245" y="6299812"/>
            <a:ext cx="843080" cy="442975"/>
          </a:xfrm>
          <a:prstGeom prst="rect">
            <a:avLst/>
          </a:prstGeom>
        </p:spPr>
      </p:pic>
      <p:sp>
        <p:nvSpPr>
          <p:cNvPr id="6" name="Espace réservé de la date 6">
            <a:extLst>
              <a:ext uri="{FF2B5EF4-FFF2-40B4-BE49-F238E27FC236}">
                <a16:creationId xmlns:a16="http://schemas.microsoft.com/office/drawing/2014/main" id="{3EEE03D3-FC70-40DD-917B-34CCFFB27375}"/>
              </a:ext>
            </a:extLst>
          </p:cNvPr>
          <p:cNvSpPr txBox="1">
            <a:spLocks/>
          </p:cNvSpPr>
          <p:nvPr/>
        </p:nvSpPr>
        <p:spPr>
          <a:xfrm>
            <a:off x="1475277" y="6460071"/>
            <a:ext cx="6403310" cy="35699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002060"/>
                </a:solidFill>
                <a:effectLst/>
                <a:uLnTx/>
                <a:uFillTx/>
                <a:latin typeface="Arial"/>
                <a:cs typeface="Lucida Sans Unicode"/>
              </a:rPr>
              <a:t>MSA LANGUEDOC – CPSS-CPSNS – 27 mars 2026</a:t>
            </a:r>
          </a:p>
        </p:txBody>
      </p:sp>
      <p:sp>
        <p:nvSpPr>
          <p:cNvPr id="2" name="Rectangle 2">
            <a:extLst>
              <a:ext uri="{FF2B5EF4-FFF2-40B4-BE49-F238E27FC236}">
                <a16:creationId xmlns:a16="http://schemas.microsoft.com/office/drawing/2014/main" id="{6AE2A4E8-7A6E-4390-BA1B-D65D704057F2}"/>
              </a:ext>
            </a:extLst>
          </p:cNvPr>
          <p:cNvSpPr>
            <a:spLocks noChangeArrowheads="1"/>
          </p:cNvSpPr>
          <p:nvPr/>
        </p:nvSpPr>
        <p:spPr bwMode="auto">
          <a:xfrm>
            <a:off x="1452581" y="2971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pitchFamily="34" charset="0"/>
              <a:cs typeface="Lucida Sans Unicode" panose="020B0602030504020204" pitchFamily="34" charset="0"/>
            </a:endParaRPr>
          </a:p>
        </p:txBody>
      </p:sp>
      <p:sp>
        <p:nvSpPr>
          <p:cNvPr id="10" name="ZoneTexte 9">
            <a:extLst>
              <a:ext uri="{FF2B5EF4-FFF2-40B4-BE49-F238E27FC236}">
                <a16:creationId xmlns:a16="http://schemas.microsoft.com/office/drawing/2014/main" id="{7840F405-2EEB-407A-90E9-AECA65CBC91B}"/>
              </a:ext>
            </a:extLst>
          </p:cNvPr>
          <p:cNvSpPr txBox="1"/>
          <p:nvPr/>
        </p:nvSpPr>
        <p:spPr>
          <a:xfrm>
            <a:off x="367728" y="866231"/>
            <a:ext cx="5296988" cy="589072"/>
          </a:xfrm>
          <a:prstGeom prst="rect">
            <a:avLst/>
          </a:prstGeom>
          <a:noFill/>
        </p:spPr>
        <p:txBody>
          <a:bodyPr wrap="square">
            <a:spAutoFit/>
          </a:bodyPr>
          <a:lstStyle/>
          <a:p>
            <a:pPr marL="270510" marR="0" lvl="0" indent="0" algn="l" defTabSz="449263" rtl="0" eaLnBrk="0" fontAlgn="base" latinLnBrk="0" hangingPunct="0">
              <a:lnSpc>
                <a:spcPct val="150000"/>
              </a:lnSpc>
              <a:spcBef>
                <a:spcPct val="0"/>
              </a:spcBef>
              <a:spcAft>
                <a:spcPts val="800"/>
              </a:spcAft>
              <a:buClrTx/>
              <a:buSzTx/>
              <a:buFontTx/>
              <a:buNone/>
              <a:tabLst/>
              <a:defRPr/>
            </a:pPr>
            <a:r>
              <a:rPr kumimoji="0" lang="fr-FR" sz="24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O1A1 – Enseignement agricole</a:t>
            </a:r>
            <a:endParaRPr kumimoji="0" lang="fr-FR"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Titre 1">
            <a:extLst>
              <a:ext uri="{FF2B5EF4-FFF2-40B4-BE49-F238E27FC236}">
                <a16:creationId xmlns:a16="http://schemas.microsoft.com/office/drawing/2014/main" id="{65DAFB95-F914-492D-925D-A442E08085AB}"/>
              </a:ext>
            </a:extLst>
          </p:cNvPr>
          <p:cNvSpPr txBox="1">
            <a:spLocks/>
          </p:cNvSpPr>
          <p:nvPr/>
        </p:nvSpPr>
        <p:spPr>
          <a:xfrm>
            <a:off x="539750" y="1897427"/>
            <a:ext cx="7971477" cy="552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defPPr>
              <a:defRPr lang="en-GB"/>
            </a:defPPr>
            <a:lvl1pPr>
              <a:lnSpc>
                <a:spcPct val="85000"/>
              </a:lnSpc>
              <a:buClr>
                <a:srgbClr val="000000"/>
              </a:buClr>
              <a:buSzPct val="100000"/>
              <a:buFont typeface="Times New Roman" panose="02020603050405020304" pitchFamily="18" charset="0"/>
              <a:defRPr sz="2000" b="1" i="1" u="none" strike="noStrike" baseline="0">
                <a:solidFill>
                  <a:schemeClr val="accent2"/>
                </a:solidFill>
                <a:latin typeface="LiberationSerif-BoldItalic"/>
                <a:ea typeface="+mj-ea"/>
                <a:cs typeface="+mj-cs"/>
              </a:defRPr>
            </a:lvl1pPr>
            <a:lvl2pPr>
              <a:lnSpc>
                <a:spcPct val="85000"/>
              </a:lnSpc>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defRPr>
            </a:lvl2pPr>
            <a:lvl3pPr>
              <a:lnSpc>
                <a:spcPct val="85000"/>
              </a:lnSpc>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defRPr>
            </a:lvl3pPr>
            <a:lvl4pPr>
              <a:lnSpc>
                <a:spcPct val="85000"/>
              </a:lnSpc>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defRPr>
            </a:lvl4pPr>
            <a:lvl5pPr>
              <a:lnSpc>
                <a:spcPct val="85000"/>
              </a:lnSpc>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defRPr>
            </a:lvl5pPr>
            <a:lvl6pPr marL="2514600" indent="-228600" defTabSz="449263"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defRPr>
            </a:lvl6pPr>
            <a:lvl7pPr marL="2971800" indent="-228600" defTabSz="449263"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defRPr>
            </a:lvl7pPr>
            <a:lvl8pPr marL="3429000" indent="-228600" defTabSz="449263"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defRPr>
            </a:lvl8pPr>
            <a:lvl9pPr marL="3886200" indent="-228600" defTabSz="449263"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defRPr>
            </a:lvl9pPr>
          </a:lstStyle>
          <a:p>
            <a:pPr marL="0" marR="0" lvl="0" indent="0" algn="l" defTabSz="449263" rtl="0" eaLnBrk="0" fontAlgn="base" latinLnBrk="0" hangingPunct="0">
              <a:lnSpc>
                <a:spcPct val="85000"/>
              </a:lnSpc>
              <a:spcBef>
                <a:spcPct val="0"/>
              </a:spcBef>
              <a:spcAft>
                <a:spcPct val="0"/>
              </a:spcAft>
              <a:buClr>
                <a:srgbClr val="000000"/>
              </a:buClr>
              <a:buSzPct val="100000"/>
              <a:buFont typeface="Times New Roman" panose="02020603050405020304" pitchFamily="18" charset="0"/>
              <a:buNone/>
              <a:tabLst/>
              <a:defRPr/>
            </a:pPr>
            <a:r>
              <a:rPr kumimoji="0" lang="fr-FR" sz="2000" b="0" i="1" u="none" strike="noStrike" kern="1200" cap="none" spc="0" normalizeH="0" baseline="0" noProof="0" dirty="0">
                <a:ln>
                  <a:noFill/>
                </a:ln>
                <a:solidFill>
                  <a:srgbClr val="002060"/>
                </a:solidFill>
                <a:effectLst/>
                <a:uLnTx/>
                <a:uFillTx/>
                <a:latin typeface="LiberationSerif-BoldItalic"/>
                <a:cs typeface="Lucida Sans Unicode"/>
              </a:rPr>
              <a:t>- </a:t>
            </a:r>
            <a:r>
              <a:rPr kumimoji="0" lang="fr-FR" sz="2000" b="1" i="1" u="none" strike="noStrike" kern="1200" cap="none" spc="0" normalizeH="0" baseline="0" noProof="0" dirty="0">
                <a:ln>
                  <a:noFill/>
                </a:ln>
                <a:solidFill>
                  <a:srgbClr val="002060"/>
                </a:solidFill>
                <a:effectLst/>
                <a:uLnTx/>
                <a:uFillTx/>
                <a:latin typeface="LiberationSerif-BoldItalic"/>
                <a:cs typeface="Lucida Sans Unicode"/>
              </a:rPr>
              <a:t>Concours de taille de la vigne </a:t>
            </a:r>
            <a:r>
              <a:rPr kumimoji="0" lang="fr-FR" sz="1600" b="1" i="1" u="none" strike="noStrike" kern="1200" cap="none" spc="0" normalizeH="0" baseline="0" noProof="0" dirty="0">
                <a:ln>
                  <a:noFill/>
                </a:ln>
                <a:solidFill>
                  <a:srgbClr val="002060"/>
                </a:solidFill>
                <a:effectLst/>
                <a:uLnTx/>
                <a:uFillTx/>
                <a:latin typeface="LiberationSerif-BoldItalic"/>
                <a:cs typeface="Lucida Sans Unicode"/>
              </a:rPr>
              <a:t> </a:t>
            </a:r>
          </a:p>
        </p:txBody>
      </p:sp>
      <p:sp>
        <p:nvSpPr>
          <p:cNvPr id="12" name="ZoneTexte 11">
            <a:extLst>
              <a:ext uri="{FF2B5EF4-FFF2-40B4-BE49-F238E27FC236}">
                <a16:creationId xmlns:a16="http://schemas.microsoft.com/office/drawing/2014/main" id="{8459DFD3-D76E-46EA-86B3-86CF93B2FA4D}"/>
              </a:ext>
            </a:extLst>
          </p:cNvPr>
          <p:cNvSpPr txBox="1"/>
          <p:nvPr/>
        </p:nvSpPr>
        <p:spPr>
          <a:xfrm>
            <a:off x="704365" y="2375745"/>
            <a:ext cx="7174222" cy="423920"/>
          </a:xfrm>
          <a:prstGeom prst="rect">
            <a:avLst/>
          </a:prstGeom>
        </p:spPr>
        <p:txBody>
          <a:bodyPr vert="horz" wrap="square" lIns="68580" tIns="34290" rIns="68580" bIns="34290" numCol="1" rtlCol="0" anchor="t" anchorCtr="0" compatLnSpc="1">
            <a:prstTxWarp prst="textNoShape">
              <a:avLst/>
            </a:prstTxWarp>
            <a:normAutofit/>
          </a:bodyPr>
          <a:lstStyle>
            <a:defPPr>
              <a:defRPr lang="en-GB"/>
            </a:defPPr>
            <a:lvl1pPr marL="0" indent="0">
              <a:spcBef>
                <a:spcPts val="2438"/>
              </a:spcBef>
              <a:buClr>
                <a:srgbClr val="000000"/>
              </a:buClr>
              <a:buSzPct val="100000"/>
              <a:buFont typeface="Times New Roman" panose="02020603050405020304" pitchFamily="18" charset="0"/>
              <a:defRPr sz="1800" b="1" kern="0">
                <a:solidFill>
                  <a:schemeClr val="accent6">
                    <a:alpha val="55000"/>
                  </a:schemeClr>
                </a:solidFill>
                <a:latin typeface="+mn-lt"/>
                <a:cs typeface="+mn-cs"/>
              </a:defRPr>
            </a:lvl1pPr>
            <a:lvl2pPr>
              <a:spcBef>
                <a:spcPts val="950"/>
              </a:spcBef>
              <a:buClr>
                <a:srgbClr val="000000"/>
              </a:buClr>
              <a:buSzPct val="100000"/>
              <a:buFont typeface="Times New Roman" panose="02020603050405020304" pitchFamily="18" charset="0"/>
              <a:defRPr sz="1900">
                <a:solidFill>
                  <a:srgbClr val="000000"/>
                </a:solidFill>
                <a:latin typeface="+mn-lt"/>
                <a:cs typeface="+mn-cs"/>
              </a:defRPr>
            </a:lvl2pPr>
            <a:lvl3pPr>
              <a:spcBef>
                <a:spcPts val="350"/>
              </a:spcBef>
              <a:buClr>
                <a:srgbClr val="000000"/>
              </a:buClr>
              <a:buSzPct val="100000"/>
              <a:buFont typeface="Times New Roman" panose="02020603050405020304" pitchFamily="18" charset="0"/>
              <a:defRPr sz="1400">
                <a:solidFill>
                  <a:srgbClr val="000000"/>
                </a:solidFill>
                <a:latin typeface="+mn-lt"/>
                <a:cs typeface="+mn-cs"/>
              </a:defRPr>
            </a:lvl3pPr>
            <a:lvl4pPr>
              <a:spcBef>
                <a:spcPts val="325"/>
              </a:spcBef>
              <a:buClr>
                <a:srgbClr val="000000"/>
              </a:buClr>
              <a:buSzPct val="100000"/>
              <a:buFont typeface="Times New Roman" panose="02020603050405020304" pitchFamily="18" charset="0"/>
              <a:defRPr sz="1300">
                <a:solidFill>
                  <a:srgbClr val="000000"/>
                </a:solidFill>
                <a:latin typeface="+mn-lt"/>
                <a:cs typeface="+mn-cs"/>
              </a:defRPr>
            </a:lvl4pPr>
            <a:lvl5pPr>
              <a:spcBef>
                <a:spcPts val="325"/>
              </a:spcBef>
              <a:buClr>
                <a:srgbClr val="000000"/>
              </a:buClr>
              <a:buSzPct val="100000"/>
              <a:buFont typeface="Times New Roman" panose="02020603050405020304" pitchFamily="18" charset="0"/>
              <a:defRPr sz="1300">
                <a:solidFill>
                  <a:srgbClr val="000000"/>
                </a:solidFill>
                <a:latin typeface="+mn-lt"/>
                <a:cs typeface="+mn-cs"/>
              </a:defRPr>
            </a:lvl5pPr>
            <a:lvl6pPr marL="2514600" indent="-228600" defTabSz="449263" fontAlgn="base">
              <a:spcBef>
                <a:spcPts val="325"/>
              </a:spcBef>
              <a:spcAft>
                <a:spcPct val="0"/>
              </a:spcAft>
              <a:buClr>
                <a:srgbClr val="000000"/>
              </a:buClr>
              <a:buSzPct val="100000"/>
              <a:buFont typeface="Times New Roman" pitchFamily="18" charset="0"/>
              <a:defRPr sz="1300">
                <a:solidFill>
                  <a:srgbClr val="000000"/>
                </a:solidFill>
                <a:latin typeface="+mn-lt"/>
                <a:cs typeface="+mn-cs"/>
              </a:defRPr>
            </a:lvl6pPr>
            <a:lvl7pPr marL="2971800" indent="-228600" defTabSz="449263" fontAlgn="base">
              <a:spcBef>
                <a:spcPts val="325"/>
              </a:spcBef>
              <a:spcAft>
                <a:spcPct val="0"/>
              </a:spcAft>
              <a:buClr>
                <a:srgbClr val="000000"/>
              </a:buClr>
              <a:buSzPct val="100000"/>
              <a:buFont typeface="Times New Roman" pitchFamily="18" charset="0"/>
              <a:defRPr sz="1300">
                <a:solidFill>
                  <a:srgbClr val="000000"/>
                </a:solidFill>
                <a:latin typeface="+mn-lt"/>
                <a:cs typeface="+mn-cs"/>
              </a:defRPr>
            </a:lvl7pPr>
            <a:lvl8pPr marL="3429000" indent="-228600" defTabSz="449263" fontAlgn="base">
              <a:spcBef>
                <a:spcPts val="325"/>
              </a:spcBef>
              <a:spcAft>
                <a:spcPct val="0"/>
              </a:spcAft>
              <a:buClr>
                <a:srgbClr val="000000"/>
              </a:buClr>
              <a:buSzPct val="100000"/>
              <a:buFont typeface="Times New Roman" pitchFamily="18" charset="0"/>
              <a:defRPr sz="1300">
                <a:solidFill>
                  <a:srgbClr val="000000"/>
                </a:solidFill>
                <a:latin typeface="+mn-lt"/>
                <a:cs typeface="+mn-cs"/>
              </a:defRPr>
            </a:lvl8pPr>
            <a:lvl9pPr marL="3886200" indent="-228600" defTabSz="449263" fontAlgn="base">
              <a:spcBef>
                <a:spcPts val="325"/>
              </a:spcBef>
              <a:spcAft>
                <a:spcPct val="0"/>
              </a:spcAft>
              <a:buClr>
                <a:srgbClr val="000000"/>
              </a:buClr>
              <a:buSzPct val="100000"/>
              <a:buFont typeface="Times New Roman" pitchFamily="18" charset="0"/>
              <a:defRPr sz="1300">
                <a:solidFill>
                  <a:srgbClr val="000000"/>
                </a:solidFill>
                <a:latin typeface="+mn-lt"/>
                <a:cs typeface="+mn-cs"/>
              </a:defRPr>
            </a:lvl9pPr>
          </a:lstStyle>
          <a:p>
            <a:pPr marL="0" marR="0" lvl="0" indent="0" algn="l" defTabSz="449263" rtl="0" eaLnBrk="0" fontAlgn="base" latinLnBrk="0" hangingPunct="0">
              <a:lnSpc>
                <a:spcPct val="100000"/>
              </a:lnSpc>
              <a:spcBef>
                <a:spcPts val="2438"/>
              </a:spcBef>
              <a:spcAft>
                <a:spcPct val="0"/>
              </a:spcAft>
              <a:buClr>
                <a:srgbClr val="000000"/>
              </a:buClr>
              <a:buSzPct val="100000"/>
              <a:buFont typeface="Times New Roman" panose="02020603050405020304" pitchFamily="18" charset="0"/>
              <a:buNone/>
              <a:tabLst/>
              <a:defRPr/>
            </a:pPr>
            <a:r>
              <a:rPr kumimoji="0" lang="fr-FR" sz="1400" b="1" i="0" u="none" strike="noStrike" kern="0" cap="none" spc="0" normalizeH="0" baseline="0" noProof="0" dirty="0">
                <a:ln>
                  <a:noFill/>
                </a:ln>
                <a:solidFill>
                  <a:srgbClr val="002060">
                    <a:alpha val="55000"/>
                  </a:srgbClr>
                </a:solidFill>
                <a:effectLst/>
                <a:uLnTx/>
                <a:uFillTx/>
                <a:latin typeface="Arial"/>
                <a:cs typeface="Lucida Sans Unicode"/>
              </a:rPr>
              <a:t>Le 6 mars 2025, lycée agricole de Rodilhan / 60 élèves </a:t>
            </a:r>
          </a:p>
        </p:txBody>
      </p:sp>
      <p:sp>
        <p:nvSpPr>
          <p:cNvPr id="13" name="ZoneTexte 12">
            <a:extLst>
              <a:ext uri="{FF2B5EF4-FFF2-40B4-BE49-F238E27FC236}">
                <a16:creationId xmlns:a16="http://schemas.microsoft.com/office/drawing/2014/main" id="{232B1798-2384-4639-816C-1D90ED0FFB19}"/>
              </a:ext>
            </a:extLst>
          </p:cNvPr>
          <p:cNvSpPr txBox="1"/>
          <p:nvPr/>
        </p:nvSpPr>
        <p:spPr>
          <a:xfrm>
            <a:off x="430910" y="2938428"/>
            <a:ext cx="6893698" cy="6178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defPPr>
              <a:defRPr lang="en-GB"/>
            </a:defPPr>
            <a:lvl1pPr>
              <a:lnSpc>
                <a:spcPct val="85000"/>
              </a:lnSpc>
              <a:buClr>
                <a:srgbClr val="000000"/>
              </a:buClr>
              <a:buSzPct val="100000"/>
              <a:buFont typeface="Times New Roman" panose="02020603050405020304" pitchFamily="18" charset="0"/>
              <a:defRPr sz="2000" b="0" i="1" u="none" strike="noStrike" baseline="0">
                <a:solidFill>
                  <a:schemeClr val="accent2"/>
                </a:solidFill>
                <a:latin typeface="LiberationSerif-BoldItalic"/>
                <a:ea typeface="+mj-ea"/>
                <a:cs typeface="+mj-cs"/>
              </a:defRPr>
            </a:lvl1pPr>
            <a:lvl2pPr>
              <a:lnSpc>
                <a:spcPct val="85000"/>
              </a:lnSpc>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defRPr>
            </a:lvl2pPr>
            <a:lvl3pPr>
              <a:lnSpc>
                <a:spcPct val="85000"/>
              </a:lnSpc>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defRPr>
            </a:lvl3pPr>
            <a:lvl4pPr>
              <a:lnSpc>
                <a:spcPct val="85000"/>
              </a:lnSpc>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defRPr>
            </a:lvl4pPr>
            <a:lvl5pPr>
              <a:lnSpc>
                <a:spcPct val="85000"/>
              </a:lnSpc>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defRPr>
            </a:lvl5pPr>
            <a:lvl6pPr marL="2514600" indent="-228600" defTabSz="449263"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defRPr>
            </a:lvl6pPr>
            <a:lvl7pPr marL="2971800" indent="-228600" defTabSz="449263"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defRPr>
            </a:lvl7pPr>
            <a:lvl8pPr marL="3429000" indent="-228600" defTabSz="449263"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defRPr>
            </a:lvl8pPr>
            <a:lvl9pPr marL="3886200" indent="-228600" defTabSz="449263"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defRPr>
            </a:lvl9pPr>
          </a:lstStyle>
          <a:p>
            <a:pPr marL="0" marR="0" lvl="0" indent="0" algn="l" defTabSz="449263" rtl="0" eaLnBrk="0" fontAlgn="base" latinLnBrk="0" hangingPunct="0">
              <a:lnSpc>
                <a:spcPct val="85000"/>
              </a:lnSpc>
              <a:spcBef>
                <a:spcPct val="0"/>
              </a:spcBef>
              <a:spcAft>
                <a:spcPct val="0"/>
              </a:spcAft>
              <a:buClr>
                <a:srgbClr val="000000"/>
              </a:buClr>
              <a:buSzPct val="100000"/>
              <a:buFont typeface="Times New Roman" panose="02020603050405020304" pitchFamily="18" charset="0"/>
              <a:buNone/>
              <a:tabLst/>
              <a:defRPr/>
            </a:pPr>
            <a:r>
              <a:rPr kumimoji="0" lang="fr-FR" sz="2000" b="1" i="1" u="none" strike="noStrike" kern="1200" cap="none" spc="0" normalizeH="0" baseline="0" noProof="0" dirty="0">
                <a:ln>
                  <a:noFill/>
                </a:ln>
                <a:solidFill>
                  <a:srgbClr val="002060"/>
                </a:solidFill>
                <a:effectLst/>
                <a:uLnTx/>
                <a:uFillTx/>
                <a:latin typeface="LiberationSerif-BoldItalic"/>
                <a:cs typeface="Lucida Sans Unicode"/>
              </a:rPr>
              <a:t>- Partenariat avec le lycée de Rodilhan sur la sécurité et les CDT en cave</a:t>
            </a:r>
            <a:r>
              <a:rPr kumimoji="0" lang="fr-FR" sz="2000" b="1" i="1" u="none" strike="noStrike" kern="1200" cap="none" spc="0" normalizeH="0" baseline="0" noProof="0" dirty="0">
                <a:ln>
                  <a:noFill/>
                </a:ln>
                <a:solidFill>
                  <a:srgbClr val="000000">
                    <a:lumMod val="75000"/>
                  </a:srgbClr>
                </a:solidFill>
                <a:effectLst/>
                <a:uLnTx/>
                <a:uFillTx/>
                <a:latin typeface="LiberationSerif-BoldItalic"/>
                <a:cs typeface="Lucida Sans Unicode"/>
              </a:rPr>
              <a:t>.</a:t>
            </a:r>
          </a:p>
        </p:txBody>
      </p:sp>
      <p:sp>
        <p:nvSpPr>
          <p:cNvPr id="14" name="ZoneTexte 13">
            <a:extLst>
              <a:ext uri="{FF2B5EF4-FFF2-40B4-BE49-F238E27FC236}">
                <a16:creationId xmlns:a16="http://schemas.microsoft.com/office/drawing/2014/main" id="{EF1FA3ED-43C9-4939-A562-2ABC922DFB4F}"/>
              </a:ext>
            </a:extLst>
          </p:cNvPr>
          <p:cNvSpPr txBox="1"/>
          <p:nvPr/>
        </p:nvSpPr>
        <p:spPr>
          <a:xfrm>
            <a:off x="675774" y="3552395"/>
            <a:ext cx="7174222" cy="423920"/>
          </a:xfrm>
          <a:prstGeom prst="rect">
            <a:avLst/>
          </a:prstGeom>
        </p:spPr>
        <p:txBody>
          <a:bodyPr vert="horz" wrap="square" lIns="68580" tIns="34290" rIns="68580" bIns="34290" numCol="1" rtlCol="0" anchor="t" anchorCtr="0" compatLnSpc="1">
            <a:prstTxWarp prst="textNoShape">
              <a:avLst/>
            </a:prstTxWarp>
            <a:noAutofit/>
          </a:bodyPr>
          <a:lstStyle>
            <a:defPPr>
              <a:defRPr lang="en-GB"/>
            </a:defPPr>
            <a:lvl1pPr marL="0" indent="0">
              <a:spcBef>
                <a:spcPts val="2438"/>
              </a:spcBef>
              <a:buClr>
                <a:srgbClr val="000000"/>
              </a:buClr>
              <a:buSzPct val="100000"/>
              <a:buFont typeface="Times New Roman" panose="02020603050405020304" pitchFamily="18" charset="0"/>
              <a:defRPr sz="1400" b="1" kern="0">
                <a:solidFill>
                  <a:schemeClr val="accent6">
                    <a:alpha val="55000"/>
                  </a:schemeClr>
                </a:solidFill>
                <a:latin typeface="+mn-lt"/>
                <a:cs typeface="+mn-cs"/>
              </a:defRPr>
            </a:lvl1pPr>
            <a:lvl2pPr>
              <a:spcBef>
                <a:spcPts val="950"/>
              </a:spcBef>
              <a:buClr>
                <a:srgbClr val="000000"/>
              </a:buClr>
              <a:buSzPct val="100000"/>
              <a:buFont typeface="Times New Roman" panose="02020603050405020304" pitchFamily="18" charset="0"/>
              <a:defRPr sz="1900">
                <a:solidFill>
                  <a:srgbClr val="000000"/>
                </a:solidFill>
                <a:latin typeface="+mn-lt"/>
                <a:cs typeface="+mn-cs"/>
              </a:defRPr>
            </a:lvl2pPr>
            <a:lvl3pPr>
              <a:spcBef>
                <a:spcPts val="350"/>
              </a:spcBef>
              <a:buClr>
                <a:srgbClr val="000000"/>
              </a:buClr>
              <a:buSzPct val="100000"/>
              <a:buFont typeface="Times New Roman" panose="02020603050405020304" pitchFamily="18" charset="0"/>
              <a:defRPr sz="1400">
                <a:solidFill>
                  <a:srgbClr val="000000"/>
                </a:solidFill>
                <a:latin typeface="+mn-lt"/>
                <a:cs typeface="+mn-cs"/>
              </a:defRPr>
            </a:lvl3pPr>
            <a:lvl4pPr>
              <a:spcBef>
                <a:spcPts val="325"/>
              </a:spcBef>
              <a:buClr>
                <a:srgbClr val="000000"/>
              </a:buClr>
              <a:buSzPct val="100000"/>
              <a:buFont typeface="Times New Roman" panose="02020603050405020304" pitchFamily="18" charset="0"/>
              <a:defRPr sz="1300">
                <a:solidFill>
                  <a:srgbClr val="000000"/>
                </a:solidFill>
                <a:latin typeface="+mn-lt"/>
                <a:cs typeface="+mn-cs"/>
              </a:defRPr>
            </a:lvl4pPr>
            <a:lvl5pPr>
              <a:spcBef>
                <a:spcPts val="325"/>
              </a:spcBef>
              <a:buClr>
                <a:srgbClr val="000000"/>
              </a:buClr>
              <a:buSzPct val="100000"/>
              <a:buFont typeface="Times New Roman" panose="02020603050405020304" pitchFamily="18" charset="0"/>
              <a:defRPr sz="1300">
                <a:solidFill>
                  <a:srgbClr val="000000"/>
                </a:solidFill>
                <a:latin typeface="+mn-lt"/>
                <a:cs typeface="+mn-cs"/>
              </a:defRPr>
            </a:lvl5pPr>
            <a:lvl6pPr marL="2514600" indent="-228600" defTabSz="449263" fontAlgn="base">
              <a:spcBef>
                <a:spcPts val="325"/>
              </a:spcBef>
              <a:spcAft>
                <a:spcPct val="0"/>
              </a:spcAft>
              <a:buClr>
                <a:srgbClr val="000000"/>
              </a:buClr>
              <a:buSzPct val="100000"/>
              <a:buFont typeface="Times New Roman" pitchFamily="18" charset="0"/>
              <a:defRPr sz="1300">
                <a:solidFill>
                  <a:srgbClr val="000000"/>
                </a:solidFill>
                <a:latin typeface="+mn-lt"/>
                <a:cs typeface="+mn-cs"/>
              </a:defRPr>
            </a:lvl6pPr>
            <a:lvl7pPr marL="2971800" indent="-228600" defTabSz="449263" fontAlgn="base">
              <a:spcBef>
                <a:spcPts val="325"/>
              </a:spcBef>
              <a:spcAft>
                <a:spcPct val="0"/>
              </a:spcAft>
              <a:buClr>
                <a:srgbClr val="000000"/>
              </a:buClr>
              <a:buSzPct val="100000"/>
              <a:buFont typeface="Times New Roman" pitchFamily="18" charset="0"/>
              <a:defRPr sz="1300">
                <a:solidFill>
                  <a:srgbClr val="000000"/>
                </a:solidFill>
                <a:latin typeface="+mn-lt"/>
                <a:cs typeface="+mn-cs"/>
              </a:defRPr>
            </a:lvl7pPr>
            <a:lvl8pPr marL="3429000" indent="-228600" defTabSz="449263" fontAlgn="base">
              <a:spcBef>
                <a:spcPts val="325"/>
              </a:spcBef>
              <a:spcAft>
                <a:spcPct val="0"/>
              </a:spcAft>
              <a:buClr>
                <a:srgbClr val="000000"/>
              </a:buClr>
              <a:buSzPct val="100000"/>
              <a:buFont typeface="Times New Roman" pitchFamily="18" charset="0"/>
              <a:defRPr sz="1300">
                <a:solidFill>
                  <a:srgbClr val="000000"/>
                </a:solidFill>
                <a:latin typeface="+mn-lt"/>
                <a:cs typeface="+mn-cs"/>
              </a:defRPr>
            </a:lvl8pPr>
            <a:lvl9pPr marL="3886200" indent="-228600" defTabSz="449263" fontAlgn="base">
              <a:spcBef>
                <a:spcPts val="325"/>
              </a:spcBef>
              <a:spcAft>
                <a:spcPct val="0"/>
              </a:spcAft>
              <a:buClr>
                <a:srgbClr val="000000"/>
              </a:buClr>
              <a:buSzPct val="100000"/>
              <a:buFont typeface="Times New Roman" pitchFamily="18" charset="0"/>
              <a:defRPr sz="1300">
                <a:solidFill>
                  <a:srgbClr val="000000"/>
                </a:solidFill>
                <a:latin typeface="+mn-lt"/>
                <a:cs typeface="+mn-cs"/>
              </a:defRPr>
            </a:lvl9pPr>
          </a:lstStyle>
          <a:p>
            <a:pPr marL="0" marR="0" lvl="0" indent="0" algn="l" defTabSz="449263" rtl="0" eaLnBrk="0" fontAlgn="base" latinLnBrk="0" hangingPunct="0">
              <a:lnSpc>
                <a:spcPct val="100000"/>
              </a:lnSpc>
              <a:spcBef>
                <a:spcPts val="2438"/>
              </a:spcBef>
              <a:spcAft>
                <a:spcPct val="0"/>
              </a:spcAft>
              <a:buClr>
                <a:srgbClr val="000000"/>
              </a:buClr>
              <a:buSzPct val="100000"/>
              <a:buFont typeface="Times New Roman" panose="02020603050405020304" pitchFamily="18" charset="0"/>
              <a:buNone/>
              <a:tabLst/>
              <a:defRPr/>
            </a:pPr>
            <a:r>
              <a:rPr kumimoji="0" lang="fr-FR" sz="1400" b="1" i="0" u="none" strike="noStrike" kern="0" cap="none" spc="0" normalizeH="0" baseline="0" noProof="0" dirty="0">
                <a:ln>
                  <a:noFill/>
                </a:ln>
                <a:solidFill>
                  <a:srgbClr val="002060">
                    <a:alpha val="55000"/>
                  </a:srgbClr>
                </a:solidFill>
                <a:effectLst/>
                <a:uLnTx/>
                <a:uFillTx/>
                <a:latin typeface="Arial"/>
                <a:cs typeface="Lucida Sans Unicode"/>
              </a:rPr>
              <a:t>Expérimentation captage  CO2 à la source pour mieux maitriser l’exposition et éviter les At mortels.</a:t>
            </a:r>
          </a:p>
        </p:txBody>
      </p:sp>
    </p:spTree>
    <p:extLst>
      <p:ext uri="{BB962C8B-B14F-4D97-AF65-F5344CB8AC3E}">
        <p14:creationId xmlns:p14="http://schemas.microsoft.com/office/powerpoint/2010/main" val="3084516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7DC5C99-4E0B-4F8F-A790-8CFB9CA261BF}"/>
              </a:ext>
            </a:extLst>
          </p:cNvPr>
          <p:cNvSpPr txBox="1"/>
          <p:nvPr/>
        </p:nvSpPr>
        <p:spPr>
          <a:xfrm>
            <a:off x="380539" y="445312"/>
            <a:ext cx="8603673" cy="369332"/>
          </a:xfrm>
          <a:prstGeom prst="rect">
            <a:avLst/>
          </a:prstGeom>
          <a:noFill/>
        </p:spPr>
        <p:txBody>
          <a:bodyPr wrap="square" rtlCol="0">
            <a:spAutoFit/>
          </a:bodyPr>
          <a:lstStyle/>
          <a:p>
            <a:pPr algn="ctr"/>
            <a:r>
              <a:rPr lang="fr-FR" b="1" dirty="0"/>
              <a:t> LE SERVICE SST en 2025 </a:t>
            </a:r>
            <a:r>
              <a:rPr lang="fr-FR" dirty="0"/>
              <a:t>(53 personnes </a:t>
            </a:r>
            <a:r>
              <a:rPr lang="fr-FR" dirty="0">
                <a:sym typeface="Wingdings" panose="05000000000000000000" pitchFamily="2" charset="2"/>
              </a:rPr>
              <a:t> 47,8 ETP)</a:t>
            </a:r>
            <a:endParaRPr lang="fr-FR" dirty="0"/>
          </a:p>
        </p:txBody>
      </p:sp>
      <p:sp>
        <p:nvSpPr>
          <p:cNvPr id="6" name="ZoneTexte 5">
            <a:extLst>
              <a:ext uri="{FF2B5EF4-FFF2-40B4-BE49-F238E27FC236}">
                <a16:creationId xmlns:a16="http://schemas.microsoft.com/office/drawing/2014/main" id="{B0C1D2AA-6C2C-4BD5-89E5-FE5B159A8719}"/>
              </a:ext>
            </a:extLst>
          </p:cNvPr>
          <p:cNvSpPr txBox="1"/>
          <p:nvPr/>
        </p:nvSpPr>
        <p:spPr>
          <a:xfrm>
            <a:off x="324196" y="1072340"/>
            <a:ext cx="8678488" cy="4971011"/>
          </a:xfrm>
          <a:prstGeom prst="rect">
            <a:avLst/>
          </a:prstGeom>
          <a:noFill/>
        </p:spPr>
        <p:txBody>
          <a:bodyPr wrap="square" rtlCol="0">
            <a:spAutoFit/>
          </a:bodyPr>
          <a:lstStyle/>
          <a:p>
            <a:endParaRPr lang="fr-FR" dirty="0"/>
          </a:p>
        </p:txBody>
      </p:sp>
      <p:sp>
        <p:nvSpPr>
          <p:cNvPr id="7" name="Ellipse 6">
            <a:extLst>
              <a:ext uri="{FF2B5EF4-FFF2-40B4-BE49-F238E27FC236}">
                <a16:creationId xmlns:a16="http://schemas.microsoft.com/office/drawing/2014/main" id="{4CFED7B3-9981-49D1-915B-3DAC0EC0285C}"/>
              </a:ext>
            </a:extLst>
          </p:cNvPr>
          <p:cNvSpPr/>
          <p:nvPr/>
        </p:nvSpPr>
        <p:spPr>
          <a:xfrm>
            <a:off x="4754877" y="1406931"/>
            <a:ext cx="1246911" cy="1130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alibri" panose="020F0502020204030204" pitchFamily="34" charset="0"/>
                <a:ea typeface="Calibri" panose="020F0502020204030204" pitchFamily="34" charset="0"/>
                <a:cs typeface="Calibri" panose="020F0502020204030204" pitchFamily="34" charset="0"/>
              </a:rPr>
              <a:t>MEDECIN CHEF DE SERVICE PAR INTERIM           (1 ETP)</a:t>
            </a:r>
          </a:p>
        </p:txBody>
      </p:sp>
      <p:sp>
        <p:nvSpPr>
          <p:cNvPr id="8" name="Rectangle 7">
            <a:extLst>
              <a:ext uri="{FF2B5EF4-FFF2-40B4-BE49-F238E27FC236}">
                <a16:creationId xmlns:a16="http://schemas.microsoft.com/office/drawing/2014/main" id="{2E50797F-7D44-417E-9F52-D57442599484}"/>
              </a:ext>
            </a:extLst>
          </p:cNvPr>
          <p:cNvSpPr/>
          <p:nvPr/>
        </p:nvSpPr>
        <p:spPr>
          <a:xfrm>
            <a:off x="399011" y="1080655"/>
            <a:ext cx="2211185" cy="906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Calibri" panose="020F0502020204030204" pitchFamily="34" charset="0"/>
                <a:ea typeface="Calibri" panose="020F0502020204030204" pitchFamily="34" charset="0"/>
                <a:cs typeface="Calibri" panose="020F0502020204030204" pitchFamily="34" charset="0"/>
              </a:rPr>
              <a:t>DIRECTION DES TERRITOIRES</a:t>
            </a:r>
          </a:p>
        </p:txBody>
      </p:sp>
      <p:sp>
        <p:nvSpPr>
          <p:cNvPr id="9" name="Ellipse 8">
            <a:extLst>
              <a:ext uri="{FF2B5EF4-FFF2-40B4-BE49-F238E27FC236}">
                <a16:creationId xmlns:a16="http://schemas.microsoft.com/office/drawing/2014/main" id="{7D70A000-E9F0-4674-ABB1-1AB9A71EE73E}"/>
              </a:ext>
            </a:extLst>
          </p:cNvPr>
          <p:cNvSpPr/>
          <p:nvPr/>
        </p:nvSpPr>
        <p:spPr>
          <a:xfrm>
            <a:off x="2799311" y="2801129"/>
            <a:ext cx="1246909" cy="10515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alibri" panose="020F0502020204030204" pitchFamily="34" charset="0"/>
                <a:ea typeface="Calibri" panose="020F0502020204030204" pitchFamily="34" charset="0"/>
                <a:cs typeface="Calibri" panose="020F0502020204030204" pitchFamily="34" charset="0"/>
              </a:rPr>
              <a:t>2 CADRES</a:t>
            </a:r>
          </a:p>
          <a:p>
            <a:pPr algn="ctr"/>
            <a:r>
              <a:rPr lang="fr-FR" sz="1200" dirty="0">
                <a:solidFill>
                  <a:schemeClr val="tx1"/>
                </a:solidFill>
                <a:latin typeface="Calibri" panose="020F0502020204030204" pitchFamily="34" charset="0"/>
                <a:ea typeface="Calibri" panose="020F0502020204030204" pitchFamily="34" charset="0"/>
                <a:cs typeface="Calibri" panose="020F0502020204030204" pitchFamily="34" charset="0"/>
              </a:rPr>
              <a:t>ADMINISTRATIFS</a:t>
            </a:r>
          </a:p>
          <a:p>
            <a:pPr algn="ctr"/>
            <a:r>
              <a:rPr lang="fr-FR" sz="1200" dirty="0">
                <a:solidFill>
                  <a:schemeClr val="tx1"/>
                </a:solidFill>
                <a:latin typeface="Calibri" panose="020F0502020204030204" pitchFamily="34" charset="0"/>
                <a:ea typeface="Calibri" panose="020F0502020204030204" pitchFamily="34" charset="0"/>
                <a:cs typeface="Calibri" panose="020F0502020204030204" pitchFamily="34" charset="0"/>
              </a:rPr>
              <a:t>(2 ETP)</a:t>
            </a:r>
          </a:p>
        </p:txBody>
      </p:sp>
      <p:sp>
        <p:nvSpPr>
          <p:cNvPr id="10" name="Ellipse 9">
            <a:extLst>
              <a:ext uri="{FF2B5EF4-FFF2-40B4-BE49-F238E27FC236}">
                <a16:creationId xmlns:a16="http://schemas.microsoft.com/office/drawing/2014/main" id="{8AD21480-5ADA-4729-9CCF-B810A8D9C966}"/>
              </a:ext>
            </a:extLst>
          </p:cNvPr>
          <p:cNvSpPr/>
          <p:nvPr/>
        </p:nvSpPr>
        <p:spPr>
          <a:xfrm>
            <a:off x="6301048" y="2543695"/>
            <a:ext cx="1180404" cy="1114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alibri" panose="020F0502020204030204" pitchFamily="34" charset="0"/>
                <a:ea typeface="Calibri" panose="020F0502020204030204" pitchFamily="34" charset="0"/>
                <a:cs typeface="Calibri" panose="020F0502020204030204" pitchFamily="34" charset="0"/>
              </a:rPr>
              <a:t>1 RPRP                   ( 1 ETP)</a:t>
            </a:r>
          </a:p>
        </p:txBody>
      </p:sp>
      <p:sp>
        <p:nvSpPr>
          <p:cNvPr id="11" name="Ellipse 10">
            <a:extLst>
              <a:ext uri="{FF2B5EF4-FFF2-40B4-BE49-F238E27FC236}">
                <a16:creationId xmlns:a16="http://schemas.microsoft.com/office/drawing/2014/main" id="{716B37BF-8C9D-4D52-B620-64AC5302A792}"/>
              </a:ext>
            </a:extLst>
          </p:cNvPr>
          <p:cNvSpPr/>
          <p:nvPr/>
        </p:nvSpPr>
        <p:spPr>
          <a:xfrm>
            <a:off x="1201188" y="2826327"/>
            <a:ext cx="1246909" cy="10515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alibri" panose="020F0502020204030204" pitchFamily="34" charset="0"/>
                <a:ea typeface="Calibri" panose="020F0502020204030204" pitchFamily="34" charset="0"/>
                <a:cs typeface="Calibri" panose="020F0502020204030204" pitchFamily="34" charset="0"/>
              </a:rPr>
              <a:t>15 MEDECINS DU TRAVAIL           (12,2 ETP</a:t>
            </a:r>
            <a:r>
              <a:rPr lang="fr-FR" sz="10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fr-FR" dirty="0">
              <a:solidFill>
                <a:schemeClr val="tx1"/>
              </a:solidFill>
            </a:endParaRPr>
          </a:p>
        </p:txBody>
      </p:sp>
      <p:sp>
        <p:nvSpPr>
          <p:cNvPr id="12" name="Ellipse 11">
            <a:extLst>
              <a:ext uri="{FF2B5EF4-FFF2-40B4-BE49-F238E27FC236}">
                <a16:creationId xmlns:a16="http://schemas.microsoft.com/office/drawing/2014/main" id="{19370C80-A0FB-4167-9649-8704359AA9E6}"/>
              </a:ext>
            </a:extLst>
          </p:cNvPr>
          <p:cNvSpPr/>
          <p:nvPr/>
        </p:nvSpPr>
        <p:spPr>
          <a:xfrm>
            <a:off x="5054137" y="4225203"/>
            <a:ext cx="1246910" cy="1251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alibri" panose="020F0502020204030204" pitchFamily="34" charset="0"/>
                <a:ea typeface="Calibri" panose="020F0502020204030204" pitchFamily="34" charset="0"/>
                <a:cs typeface="Calibri" panose="020F0502020204030204" pitchFamily="34" charset="0"/>
              </a:rPr>
              <a:t>9 IDEST           (8,2 ETP)</a:t>
            </a:r>
          </a:p>
        </p:txBody>
      </p:sp>
      <p:sp>
        <p:nvSpPr>
          <p:cNvPr id="14" name="Ellipse 13">
            <a:extLst>
              <a:ext uri="{FF2B5EF4-FFF2-40B4-BE49-F238E27FC236}">
                <a16:creationId xmlns:a16="http://schemas.microsoft.com/office/drawing/2014/main" id="{2655C798-5CE0-47CD-B291-AA0D9F5BACE4}"/>
              </a:ext>
            </a:extLst>
          </p:cNvPr>
          <p:cNvSpPr/>
          <p:nvPr/>
        </p:nvSpPr>
        <p:spPr>
          <a:xfrm>
            <a:off x="4480560" y="2795415"/>
            <a:ext cx="1180405" cy="1051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alibri" panose="020F0502020204030204" pitchFamily="34" charset="0"/>
                <a:ea typeface="Calibri" panose="020F0502020204030204" pitchFamily="34" charset="0"/>
                <a:cs typeface="Calibri" panose="020F0502020204030204" pitchFamily="34" charset="0"/>
              </a:rPr>
              <a:t>1 IPRP     (1 ETP)</a:t>
            </a:r>
          </a:p>
        </p:txBody>
      </p:sp>
      <p:sp>
        <p:nvSpPr>
          <p:cNvPr id="15" name="Ellipse 14">
            <a:extLst>
              <a:ext uri="{FF2B5EF4-FFF2-40B4-BE49-F238E27FC236}">
                <a16:creationId xmlns:a16="http://schemas.microsoft.com/office/drawing/2014/main" id="{2E90AF82-ECF9-4F0D-BE57-7A6BB0EEA8EB}"/>
              </a:ext>
            </a:extLst>
          </p:cNvPr>
          <p:cNvSpPr/>
          <p:nvPr/>
        </p:nvSpPr>
        <p:spPr>
          <a:xfrm>
            <a:off x="6866316" y="4225203"/>
            <a:ext cx="1180404" cy="1251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alibri" panose="020F0502020204030204" pitchFamily="34" charset="0"/>
                <a:ea typeface="Calibri" panose="020F0502020204030204" pitchFamily="34" charset="0"/>
                <a:cs typeface="Calibri" panose="020F0502020204030204" pitchFamily="34" charset="0"/>
              </a:rPr>
              <a:t>8 CP     (7,5 ETP)</a:t>
            </a:r>
          </a:p>
        </p:txBody>
      </p:sp>
      <p:sp>
        <p:nvSpPr>
          <p:cNvPr id="16" name="Ellipse 15">
            <a:extLst>
              <a:ext uri="{FF2B5EF4-FFF2-40B4-BE49-F238E27FC236}">
                <a16:creationId xmlns:a16="http://schemas.microsoft.com/office/drawing/2014/main" id="{27332ADC-DDE1-4ACA-B632-3D6C81D700C9}"/>
              </a:ext>
            </a:extLst>
          </p:cNvPr>
          <p:cNvSpPr/>
          <p:nvPr/>
        </p:nvSpPr>
        <p:spPr>
          <a:xfrm>
            <a:off x="764771" y="4335083"/>
            <a:ext cx="1246909" cy="12510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alibri" panose="020F0502020204030204" pitchFamily="34" charset="0"/>
                <a:ea typeface="Calibri" panose="020F0502020204030204" pitchFamily="34" charset="0"/>
                <a:cs typeface="Calibri" panose="020F0502020204030204" pitchFamily="34" charset="0"/>
              </a:rPr>
              <a:t>1 ASST             (1 ETP)</a:t>
            </a:r>
          </a:p>
        </p:txBody>
      </p:sp>
      <p:sp>
        <p:nvSpPr>
          <p:cNvPr id="17" name="Ellipse 16">
            <a:extLst>
              <a:ext uri="{FF2B5EF4-FFF2-40B4-BE49-F238E27FC236}">
                <a16:creationId xmlns:a16="http://schemas.microsoft.com/office/drawing/2014/main" id="{220B802F-41CC-432D-91B4-2E1BCA3A43D4}"/>
              </a:ext>
            </a:extLst>
          </p:cNvPr>
          <p:cNvSpPr/>
          <p:nvPr/>
        </p:nvSpPr>
        <p:spPr>
          <a:xfrm flipH="1">
            <a:off x="2951020" y="4335083"/>
            <a:ext cx="1246908" cy="12510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alibri" panose="020F0502020204030204" pitchFamily="34" charset="0"/>
                <a:ea typeface="Calibri" panose="020F0502020204030204" pitchFamily="34" charset="0"/>
                <a:cs typeface="Calibri" panose="020F0502020204030204" pitchFamily="34" charset="0"/>
              </a:rPr>
              <a:t>15 adm (13,9 ETP)</a:t>
            </a:r>
          </a:p>
        </p:txBody>
      </p:sp>
      <p:sp>
        <p:nvSpPr>
          <p:cNvPr id="18" name="Titre 1">
            <a:extLst>
              <a:ext uri="{FF2B5EF4-FFF2-40B4-BE49-F238E27FC236}">
                <a16:creationId xmlns:a16="http://schemas.microsoft.com/office/drawing/2014/main" id="{8317090B-B614-4986-82F5-E0D543387AD9}"/>
              </a:ext>
            </a:extLst>
          </p:cNvPr>
          <p:cNvSpPr txBox="1">
            <a:spLocks/>
          </p:cNvSpPr>
          <p:nvPr/>
        </p:nvSpPr>
        <p:spPr>
          <a:xfrm>
            <a:off x="457200" y="273600"/>
            <a:ext cx="8229240" cy="474545"/>
          </a:xfrm>
          <a:prstGeom prst="rect">
            <a:avLst/>
          </a:prstGeom>
        </p:spPr>
        <p:txBody>
          <a:bodyPr/>
          <a:lstStyle>
            <a:lvl1pPr algn="l" defTabSz="449263" rtl="0" eaLnBrk="0" fontAlgn="base" hangingPunct="0">
              <a:lnSpc>
                <a:spcPct val="85000"/>
              </a:lnSpc>
              <a:spcBef>
                <a:spcPct val="0"/>
              </a:spcBef>
              <a:spcAft>
                <a:spcPct val="0"/>
              </a:spcAft>
              <a:buClr>
                <a:srgbClr val="000000"/>
              </a:buClr>
              <a:buSzPct val="100000"/>
              <a:buFont typeface="Times New Roman" panose="02020603050405020304" pitchFamily="18" charset="0"/>
              <a:defRPr sz="3200" b="1">
                <a:solidFill>
                  <a:srgbClr val="B7B128"/>
                </a:solidFill>
                <a:latin typeface="+mj-lt"/>
                <a:ea typeface="+mj-ea"/>
                <a:cs typeface="+mj-cs"/>
              </a:defRPr>
            </a:lvl1pPr>
            <a:lvl2pPr algn="l" defTabSz="449263" rtl="0" eaLnBrk="0" fontAlgn="base" hangingPunct="0">
              <a:lnSpc>
                <a:spcPct val="85000"/>
              </a:lnSpc>
              <a:spcBef>
                <a:spcPct val="0"/>
              </a:spcBef>
              <a:spcAft>
                <a:spcPct val="0"/>
              </a:spcAft>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cs typeface="Lucida Sans Unicode" pitchFamily="34" charset="0"/>
              </a:defRPr>
            </a:lvl2pPr>
            <a:lvl3pPr algn="l" defTabSz="449263" rtl="0" eaLnBrk="0" fontAlgn="base" hangingPunct="0">
              <a:lnSpc>
                <a:spcPct val="85000"/>
              </a:lnSpc>
              <a:spcBef>
                <a:spcPct val="0"/>
              </a:spcBef>
              <a:spcAft>
                <a:spcPct val="0"/>
              </a:spcAft>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cs typeface="Lucida Sans Unicode" pitchFamily="34" charset="0"/>
              </a:defRPr>
            </a:lvl3pPr>
            <a:lvl4pPr algn="l" defTabSz="449263" rtl="0" eaLnBrk="0" fontAlgn="base" hangingPunct="0">
              <a:lnSpc>
                <a:spcPct val="85000"/>
              </a:lnSpc>
              <a:spcBef>
                <a:spcPct val="0"/>
              </a:spcBef>
              <a:spcAft>
                <a:spcPct val="0"/>
              </a:spcAft>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cs typeface="Lucida Sans Unicode" pitchFamily="34" charset="0"/>
              </a:defRPr>
            </a:lvl4pPr>
            <a:lvl5pPr algn="l" defTabSz="449263" rtl="0" eaLnBrk="0" fontAlgn="base" hangingPunct="0">
              <a:lnSpc>
                <a:spcPct val="85000"/>
              </a:lnSpc>
              <a:spcBef>
                <a:spcPct val="0"/>
              </a:spcBef>
              <a:spcAft>
                <a:spcPct val="0"/>
              </a:spcAft>
              <a:buClr>
                <a:srgbClr val="000000"/>
              </a:buClr>
              <a:buSzPct val="100000"/>
              <a:buFont typeface="Times New Roman" panose="02020603050405020304" pitchFamily="18" charset="0"/>
              <a:defRPr sz="3200" b="1">
                <a:solidFill>
                  <a:srgbClr val="B7B128"/>
                </a:solidFill>
                <a:latin typeface="Arial" charset="0"/>
                <a:ea typeface="Lucida Sans Unicode" pitchFamily="34" charset="0"/>
                <a:cs typeface="Lucida Sans Unicode" pitchFamily="34" charset="0"/>
              </a:defRPr>
            </a:lvl5pPr>
            <a:lvl6pPr marL="2514600" indent="-228600" algn="l" defTabSz="449263" rtl="0"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cs typeface="Lucida Sans Unicode" pitchFamily="34" charset="0"/>
              </a:defRPr>
            </a:lvl6pPr>
            <a:lvl7pPr marL="2971800" indent="-228600" algn="l" defTabSz="449263" rtl="0"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cs typeface="Lucida Sans Unicode" pitchFamily="34" charset="0"/>
              </a:defRPr>
            </a:lvl7pPr>
            <a:lvl8pPr marL="3429000" indent="-228600" algn="l" defTabSz="449263" rtl="0"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cs typeface="Lucida Sans Unicode" pitchFamily="34" charset="0"/>
              </a:defRPr>
            </a:lvl8pPr>
            <a:lvl9pPr marL="3886200" indent="-228600" algn="l" defTabSz="449263" rtl="0" fontAlgn="base">
              <a:lnSpc>
                <a:spcPct val="85000"/>
              </a:lnSpc>
              <a:spcBef>
                <a:spcPct val="0"/>
              </a:spcBef>
              <a:spcAft>
                <a:spcPct val="0"/>
              </a:spcAft>
              <a:buClr>
                <a:srgbClr val="000000"/>
              </a:buClr>
              <a:buSzPct val="100000"/>
              <a:buFont typeface="Times New Roman" pitchFamily="18" charset="0"/>
              <a:defRPr sz="3200" b="1">
                <a:solidFill>
                  <a:srgbClr val="B7B128"/>
                </a:solidFill>
                <a:latin typeface="Arial" charset="0"/>
                <a:ea typeface="Lucida Sans Unicode" pitchFamily="34" charset="0"/>
                <a:cs typeface="Lucida Sans Unicode" pitchFamily="34" charset="0"/>
              </a:defRPr>
            </a:lvl9pPr>
          </a:lstStyle>
          <a:p>
            <a:pPr algn="ctr"/>
            <a:r>
              <a:rPr lang="fr-FR" sz="2800" kern="0" dirty="0">
                <a:ea typeface="Calibri" panose="020F0502020204030204" pitchFamily="34" charset="0"/>
                <a:cs typeface="Calibri" panose="020F0502020204030204" pitchFamily="34" charset="0"/>
              </a:rPr>
              <a:t>LE SERVICE SST en 2025</a:t>
            </a:r>
          </a:p>
        </p:txBody>
      </p:sp>
      <p:sp>
        <p:nvSpPr>
          <p:cNvPr id="19" name="Espace réservé de la date 6">
            <a:extLst>
              <a:ext uri="{FF2B5EF4-FFF2-40B4-BE49-F238E27FC236}">
                <a16:creationId xmlns:a16="http://schemas.microsoft.com/office/drawing/2014/main" id="{EC00218E-0FE6-4BE4-8DF8-8ACF429B7B79}"/>
              </a:ext>
            </a:extLst>
          </p:cNvPr>
          <p:cNvSpPr txBox="1">
            <a:spLocks/>
          </p:cNvSpPr>
          <p:nvPr/>
        </p:nvSpPr>
        <p:spPr>
          <a:xfrm>
            <a:off x="1475277" y="6460071"/>
            <a:ext cx="6403310" cy="356992"/>
          </a:xfrm>
          <a:prstGeom prst="rect">
            <a:avLst/>
          </a:prstGeom>
        </p:spPr>
        <p:txBody>
          <a:bodyPr lIns="91440" tIns="45720" rIns="91440" bIns="45720" anchor="t"/>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1000" b="1" dirty="0">
                <a:solidFill>
                  <a:srgbClr val="002060"/>
                </a:solidFill>
              </a:rPr>
              <a:t>MSA LANGUEDOC – CPSS-CPSNS – 27 mars 2026</a:t>
            </a:r>
          </a:p>
        </p:txBody>
      </p:sp>
      <p:pic>
        <p:nvPicPr>
          <p:cNvPr id="20" name="Image 19">
            <a:extLst>
              <a:ext uri="{FF2B5EF4-FFF2-40B4-BE49-F238E27FC236}">
                <a16:creationId xmlns:a16="http://schemas.microsoft.com/office/drawing/2014/main" id="{339F3051-5B9B-415F-8181-0176E0BB7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245" y="6299812"/>
            <a:ext cx="843080" cy="442975"/>
          </a:xfrm>
          <a:prstGeom prst="rect">
            <a:avLst/>
          </a:prstGeom>
        </p:spPr>
      </p:pic>
      <p:sp>
        <p:nvSpPr>
          <p:cNvPr id="21" name="Espace réservé du numéro de diapositive 4">
            <a:extLst>
              <a:ext uri="{FF2B5EF4-FFF2-40B4-BE49-F238E27FC236}">
                <a16:creationId xmlns:a16="http://schemas.microsoft.com/office/drawing/2014/main" id="{544E4FA5-8D13-4E36-A97C-CD0A871968AC}"/>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algn="ctr"/>
            <a:fld id="{15D10A2D-0E02-4E03-A8FB-E4E29708B866}" type="slidenum">
              <a:rPr lang="fr-FR" sz="1000" b="1" smtClean="0">
                <a:solidFill>
                  <a:schemeClr val="accent6"/>
                </a:solidFill>
              </a:rPr>
              <a:pPr algn="ctr"/>
              <a:t>2</a:t>
            </a:fld>
            <a:endParaRPr lang="fr-FR" sz="1000" b="1" dirty="0">
              <a:solidFill>
                <a:schemeClr val="accent6"/>
              </a:solidFill>
            </a:endParaRPr>
          </a:p>
        </p:txBody>
      </p:sp>
    </p:spTree>
    <p:extLst>
      <p:ext uri="{BB962C8B-B14F-4D97-AF65-F5344CB8AC3E}">
        <p14:creationId xmlns:p14="http://schemas.microsoft.com/office/powerpoint/2010/main" val="1525063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0098E6B1-7F9C-4351-97DF-00FA421C0BC8}"/>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defRPr/>
            </a:pPr>
            <a:fld id="{15D10A2D-0E02-4E03-A8FB-E4E29708B866}" type="slidenum">
              <a:rPr kumimoji="0" lang="fr-FR" sz="1000" b="1" i="0" u="none" strike="noStrike" kern="1200" cap="none" spc="0" normalizeH="0" baseline="0" noProof="0" smtClean="0">
                <a:ln>
                  <a:noFill/>
                </a:ln>
                <a:solidFill>
                  <a:srgbClr val="2D2DB9"/>
                </a:solidFill>
                <a:effectLst/>
                <a:uLnTx/>
                <a:uFillTx/>
                <a:latin typeface="Arial" panose="020B0604020202020204" pitchFamily="34" charset="0"/>
                <a:cs typeface="Lucida Sans Unicode" panose="020B0602030504020204" pitchFamily="34" charset="0"/>
              </a:rPr>
              <a:pPr marL="0" marR="0" lvl="0" indent="0" algn="ctr" defTabSz="449263" rtl="0" eaLnBrk="0" fontAlgn="base" latinLnBrk="0" hangingPunct="0">
                <a:lnSpc>
                  <a:spcPct val="100000"/>
                </a:lnSpc>
                <a:spcBef>
                  <a:spcPct val="0"/>
                </a:spcBef>
                <a:spcAft>
                  <a:spcPct val="0"/>
                </a:spcAft>
                <a:buClrTx/>
                <a:buSzTx/>
                <a:buFontTx/>
                <a:buNone/>
                <a:tabLst/>
                <a:defRPr/>
              </a:pPr>
              <a:t>20</a:t>
            </a:fld>
            <a:endParaRPr kumimoji="0" lang="fr-FR" sz="1000" b="1" i="0" u="none" strike="noStrike" kern="1200" cap="none" spc="0" normalizeH="0" baseline="0" noProof="0" dirty="0">
              <a:ln>
                <a:noFill/>
              </a:ln>
              <a:solidFill>
                <a:srgbClr val="2D2DB9"/>
              </a:solidFill>
              <a:effectLst/>
              <a:uLnTx/>
              <a:uFillTx/>
              <a:latin typeface="Arial" panose="020B0604020202020204" pitchFamily="34" charset="0"/>
              <a:cs typeface="Lucida Sans Unicode" panose="020B0602030504020204" pitchFamily="34" charset="0"/>
            </a:endParaRPr>
          </a:p>
        </p:txBody>
      </p:sp>
      <p:pic>
        <p:nvPicPr>
          <p:cNvPr id="6" name="Image 5">
            <a:extLst>
              <a:ext uri="{FF2B5EF4-FFF2-40B4-BE49-F238E27FC236}">
                <a16:creationId xmlns:a16="http://schemas.microsoft.com/office/drawing/2014/main" id="{973C9330-40A9-4701-99B5-A9D775C7D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245" y="6299812"/>
            <a:ext cx="843080" cy="442975"/>
          </a:xfrm>
          <a:prstGeom prst="rect">
            <a:avLst/>
          </a:prstGeom>
        </p:spPr>
      </p:pic>
      <p:sp>
        <p:nvSpPr>
          <p:cNvPr id="9" name="ZoneTexte 8">
            <a:extLst>
              <a:ext uri="{FF2B5EF4-FFF2-40B4-BE49-F238E27FC236}">
                <a16:creationId xmlns:a16="http://schemas.microsoft.com/office/drawing/2014/main" id="{EF1C6023-F926-4233-BF1E-7DD0B2CE6727}"/>
              </a:ext>
            </a:extLst>
          </p:cNvPr>
          <p:cNvSpPr txBox="1"/>
          <p:nvPr/>
        </p:nvSpPr>
        <p:spPr>
          <a:xfrm>
            <a:off x="539750" y="1790963"/>
            <a:ext cx="8132168"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rmAutofit/>
          </a:bodyPr>
          <a:lstStyle>
            <a:lvl1pPr marL="0" indent="0">
              <a:spcBef>
                <a:spcPts val="2438"/>
              </a:spcBef>
              <a:buClr>
                <a:srgbClr val="000000"/>
              </a:buClr>
              <a:buSzPct val="100000"/>
              <a:buFont typeface="Times New Roman" panose="02020603050405020304" pitchFamily="18" charset="0"/>
              <a:defRPr sz="1800" b="1">
                <a:solidFill>
                  <a:schemeClr val="accent6">
                    <a:alpha val="55000"/>
                  </a:schemeClr>
                </a:solidFill>
                <a:latin typeface="+mn-lt"/>
                <a:cs typeface="+mn-cs"/>
              </a:defRPr>
            </a:lvl1pPr>
            <a:lvl2pPr>
              <a:spcBef>
                <a:spcPts val="950"/>
              </a:spcBef>
              <a:buClr>
                <a:srgbClr val="000000"/>
              </a:buClr>
              <a:buSzPct val="100000"/>
              <a:buFont typeface="Times New Roman" panose="02020603050405020304" pitchFamily="18" charset="0"/>
              <a:defRPr sz="1900">
                <a:solidFill>
                  <a:srgbClr val="000000"/>
                </a:solidFill>
                <a:latin typeface="+mn-lt"/>
                <a:cs typeface="+mn-cs"/>
              </a:defRPr>
            </a:lvl2pPr>
            <a:lvl3pPr>
              <a:spcBef>
                <a:spcPts val="350"/>
              </a:spcBef>
              <a:buClr>
                <a:srgbClr val="000000"/>
              </a:buClr>
              <a:buSzPct val="100000"/>
              <a:buFont typeface="Times New Roman" panose="02020603050405020304" pitchFamily="18" charset="0"/>
              <a:defRPr sz="1400">
                <a:solidFill>
                  <a:srgbClr val="000000"/>
                </a:solidFill>
                <a:latin typeface="+mn-lt"/>
                <a:cs typeface="+mn-cs"/>
              </a:defRPr>
            </a:lvl3pPr>
            <a:lvl4pPr>
              <a:spcBef>
                <a:spcPts val="325"/>
              </a:spcBef>
              <a:buClr>
                <a:srgbClr val="000000"/>
              </a:buClr>
              <a:buSzPct val="100000"/>
              <a:buFont typeface="Times New Roman" panose="02020603050405020304" pitchFamily="18" charset="0"/>
              <a:defRPr sz="1300">
                <a:solidFill>
                  <a:srgbClr val="000000"/>
                </a:solidFill>
                <a:latin typeface="+mn-lt"/>
                <a:cs typeface="+mn-cs"/>
              </a:defRPr>
            </a:lvl4pPr>
            <a:lvl5pPr>
              <a:spcBef>
                <a:spcPts val="325"/>
              </a:spcBef>
              <a:buClr>
                <a:srgbClr val="000000"/>
              </a:buClr>
              <a:buSzPct val="100000"/>
              <a:buFont typeface="Times New Roman" panose="02020603050405020304" pitchFamily="18" charset="0"/>
              <a:defRPr sz="1300">
                <a:solidFill>
                  <a:srgbClr val="000000"/>
                </a:solidFill>
                <a:latin typeface="+mn-lt"/>
                <a:cs typeface="+mn-cs"/>
              </a:defRPr>
            </a:lvl5pPr>
            <a:lvl6pPr marL="2514600" indent="-228600" defTabSz="449263" fontAlgn="base">
              <a:spcBef>
                <a:spcPts val="325"/>
              </a:spcBef>
              <a:spcAft>
                <a:spcPct val="0"/>
              </a:spcAft>
              <a:buClr>
                <a:srgbClr val="000000"/>
              </a:buClr>
              <a:buSzPct val="100000"/>
              <a:buFont typeface="Times New Roman" pitchFamily="18" charset="0"/>
              <a:defRPr sz="1300">
                <a:solidFill>
                  <a:srgbClr val="000000"/>
                </a:solidFill>
                <a:latin typeface="+mn-lt"/>
                <a:cs typeface="+mn-cs"/>
              </a:defRPr>
            </a:lvl6pPr>
            <a:lvl7pPr marL="2971800" indent="-228600" defTabSz="449263" fontAlgn="base">
              <a:spcBef>
                <a:spcPts val="325"/>
              </a:spcBef>
              <a:spcAft>
                <a:spcPct val="0"/>
              </a:spcAft>
              <a:buClr>
                <a:srgbClr val="000000"/>
              </a:buClr>
              <a:buSzPct val="100000"/>
              <a:buFont typeface="Times New Roman" pitchFamily="18" charset="0"/>
              <a:defRPr sz="1300">
                <a:solidFill>
                  <a:srgbClr val="000000"/>
                </a:solidFill>
                <a:latin typeface="+mn-lt"/>
                <a:cs typeface="+mn-cs"/>
              </a:defRPr>
            </a:lvl7pPr>
            <a:lvl8pPr marL="3429000" indent="-228600" defTabSz="449263" fontAlgn="base">
              <a:spcBef>
                <a:spcPts val="325"/>
              </a:spcBef>
              <a:spcAft>
                <a:spcPct val="0"/>
              </a:spcAft>
              <a:buClr>
                <a:srgbClr val="000000"/>
              </a:buClr>
              <a:buSzPct val="100000"/>
              <a:buFont typeface="Times New Roman" pitchFamily="18" charset="0"/>
              <a:defRPr sz="1300">
                <a:solidFill>
                  <a:srgbClr val="000000"/>
                </a:solidFill>
                <a:latin typeface="+mn-lt"/>
                <a:cs typeface="+mn-cs"/>
              </a:defRPr>
            </a:lvl8pPr>
            <a:lvl9pPr marL="3886200" indent="-228600" defTabSz="449263" fontAlgn="base">
              <a:spcBef>
                <a:spcPts val="325"/>
              </a:spcBef>
              <a:spcAft>
                <a:spcPct val="0"/>
              </a:spcAft>
              <a:buClr>
                <a:srgbClr val="000000"/>
              </a:buClr>
              <a:buSzPct val="100000"/>
              <a:buFont typeface="Times New Roman" pitchFamily="18" charset="0"/>
              <a:defRPr sz="1300">
                <a:solidFill>
                  <a:srgbClr val="000000"/>
                </a:solidFill>
                <a:latin typeface="+mn-lt"/>
                <a:cs typeface="+mn-cs"/>
              </a:defRPr>
            </a:lvl9pPr>
          </a:lstStyle>
          <a:p>
            <a:pPr marL="0" marR="0" lvl="0" indent="0" algn="l" defTabSz="449263" rtl="0" eaLnBrk="0" fontAlgn="base" latinLnBrk="0" hangingPunct="0">
              <a:lnSpc>
                <a:spcPct val="100000"/>
              </a:lnSpc>
              <a:spcBef>
                <a:spcPts val="2438"/>
              </a:spcBef>
              <a:spcAft>
                <a:spcPct val="0"/>
              </a:spcAft>
              <a:buClr>
                <a:srgbClr val="000000"/>
              </a:buClr>
              <a:buSzPct val="100000"/>
              <a:buFont typeface="Times New Roman" panose="02020603050405020304" pitchFamily="18" charset="0"/>
              <a:buNone/>
              <a:tabLst/>
              <a:defRPr/>
            </a:pPr>
            <a:r>
              <a:rPr kumimoji="0" lang="fr-FR" sz="1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Mesurer les effets physiopathologiques (température corporelle, cout cardiaque,  fatigue, risques liés aux coups de chaleur, etc.). Comparer l'efficacité de différents dispositifs rafraîchissants (gilets réfrigérants, vêtements techniques, etc.).</a:t>
            </a:r>
          </a:p>
        </p:txBody>
      </p:sp>
      <p:sp>
        <p:nvSpPr>
          <p:cNvPr id="11" name="Titre 1">
            <a:extLst>
              <a:ext uri="{FF2B5EF4-FFF2-40B4-BE49-F238E27FC236}">
                <a16:creationId xmlns:a16="http://schemas.microsoft.com/office/drawing/2014/main" id="{71BC0575-CE3D-407C-A8F7-FF8FC9F53A11}"/>
              </a:ext>
            </a:extLst>
          </p:cNvPr>
          <p:cNvSpPr>
            <a:spLocks noGrp="1" noChangeArrowheads="1"/>
          </p:cNvSpPr>
          <p:nvPr>
            <p:ph type="title"/>
          </p:nvPr>
        </p:nvSpPr>
        <p:spPr>
          <a:xfrm>
            <a:off x="546522" y="972087"/>
            <a:ext cx="8404344" cy="963612"/>
          </a:xfrm>
        </p:spPr>
        <p:txBody>
          <a:bodyPr/>
          <a:lstStyle/>
          <a:p>
            <a:pPr algn="l"/>
            <a:r>
              <a:rPr lang="fr-FR" sz="1800" dirty="0">
                <a:solidFill>
                  <a:srgbClr val="2F5496"/>
                </a:solidFill>
                <a:latin typeface="Calibri" panose="020F0502020204030204" pitchFamily="34" charset="0"/>
                <a:ea typeface="Calibri" panose="020F0502020204030204" pitchFamily="34" charset="0"/>
                <a:cs typeface="Calibri" panose="020F0502020204030204" pitchFamily="34" charset="0"/>
              </a:rPr>
              <a:t>1) Etudes sur l’Évaluation des conditions de travail des ouvriers paysagistes soumis à la chaleur : étude de l'efficacité des matériels rafraîchissants et réfrigérants.</a:t>
            </a:r>
            <a:endParaRPr lang="fr-FR" altLang="fr-FR" sz="1800" dirty="0">
              <a:solidFill>
                <a:srgbClr val="2F5496"/>
              </a:solidFill>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285E3DA3-1CF8-4EA4-ACE9-00F2ABC4B68F}"/>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33CC"/>
              </a:solidFill>
              <a:effectLst/>
              <a:uLnTx/>
              <a:uFillTx/>
              <a:latin typeface="Arial" panose="020B0604020202020204" pitchFamily="34" charset="0"/>
              <a:cs typeface="Lucida Sans Unicode" panose="020B0602030504020204" pitchFamily="34" charset="0"/>
            </a:endParaRPr>
          </a:p>
        </p:txBody>
      </p:sp>
      <p:sp>
        <p:nvSpPr>
          <p:cNvPr id="15" name="Espace réservé de la date 6">
            <a:extLst>
              <a:ext uri="{FF2B5EF4-FFF2-40B4-BE49-F238E27FC236}">
                <a16:creationId xmlns:a16="http://schemas.microsoft.com/office/drawing/2014/main" id="{0AFC6DDF-C75D-47D7-B479-D4AC455E8121}"/>
              </a:ext>
            </a:extLst>
          </p:cNvPr>
          <p:cNvSpPr txBox="1">
            <a:spLocks/>
          </p:cNvSpPr>
          <p:nvPr/>
        </p:nvSpPr>
        <p:spPr>
          <a:xfrm>
            <a:off x="1475277" y="6460071"/>
            <a:ext cx="6403310" cy="35699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002060"/>
                </a:solidFill>
                <a:effectLst/>
                <a:uLnTx/>
                <a:uFillTx/>
                <a:latin typeface="Arial"/>
                <a:cs typeface="Lucida Sans Unicode"/>
              </a:rPr>
              <a:t>MSA LANGUEDOC – CPSS-CPSNS – 27 mars 2026</a:t>
            </a:r>
          </a:p>
        </p:txBody>
      </p:sp>
      <p:sp>
        <p:nvSpPr>
          <p:cNvPr id="16" name="ZoneTexte 15">
            <a:extLst>
              <a:ext uri="{FF2B5EF4-FFF2-40B4-BE49-F238E27FC236}">
                <a16:creationId xmlns:a16="http://schemas.microsoft.com/office/drawing/2014/main" id="{9CF2CCE8-7A4B-4A03-8E78-0F1ECBF1E6CB}"/>
              </a:ext>
            </a:extLst>
          </p:cNvPr>
          <p:cNvSpPr txBox="1"/>
          <p:nvPr/>
        </p:nvSpPr>
        <p:spPr>
          <a:xfrm>
            <a:off x="610848" y="186201"/>
            <a:ext cx="5296988" cy="589072"/>
          </a:xfrm>
          <a:prstGeom prst="rect">
            <a:avLst/>
          </a:prstGeom>
          <a:noFill/>
        </p:spPr>
        <p:txBody>
          <a:bodyPr wrap="square">
            <a:spAutoFit/>
          </a:bodyPr>
          <a:lstStyle/>
          <a:p>
            <a:pPr marL="270510" marR="0" lvl="0" indent="0" algn="l" defTabSz="449263" rtl="0" eaLnBrk="0" fontAlgn="base" latinLnBrk="0" hangingPunct="0">
              <a:lnSpc>
                <a:spcPct val="150000"/>
              </a:lnSpc>
              <a:spcBef>
                <a:spcPct val="0"/>
              </a:spcBef>
              <a:spcAft>
                <a:spcPts val="800"/>
              </a:spcAft>
              <a:buClrTx/>
              <a:buSzTx/>
              <a:buFontTx/>
              <a:buNone/>
              <a:tabLst/>
              <a:defRPr/>
            </a:pPr>
            <a:r>
              <a:rPr kumimoji="0" lang="fr-FR" sz="2400" b="1"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DEVELOPPEMENTS / INNOVATIONS</a:t>
            </a:r>
            <a:endParaRPr kumimoji="0" lang="fr-FR"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8" name="ZoneTexte 17">
            <a:extLst>
              <a:ext uri="{FF2B5EF4-FFF2-40B4-BE49-F238E27FC236}">
                <a16:creationId xmlns:a16="http://schemas.microsoft.com/office/drawing/2014/main" id="{26AFE98D-5877-4F78-93FA-1AD648AD0DC4}"/>
              </a:ext>
            </a:extLst>
          </p:cNvPr>
          <p:cNvSpPr txBox="1"/>
          <p:nvPr/>
        </p:nvSpPr>
        <p:spPr>
          <a:xfrm>
            <a:off x="517922" y="2818200"/>
            <a:ext cx="5760640" cy="646331"/>
          </a:xfrm>
          <a:prstGeom prst="rect">
            <a:avLst/>
          </a:prstGeom>
          <a:noFill/>
        </p:spPr>
        <p:txBody>
          <a:bodyPr wrap="square">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2) Etudes sur l’impact physiologique des exosquelettes lors des activités de taille :</a:t>
            </a:r>
          </a:p>
        </p:txBody>
      </p:sp>
      <p:sp>
        <p:nvSpPr>
          <p:cNvPr id="19" name="ZoneTexte 18">
            <a:extLst>
              <a:ext uri="{FF2B5EF4-FFF2-40B4-BE49-F238E27FC236}">
                <a16:creationId xmlns:a16="http://schemas.microsoft.com/office/drawing/2014/main" id="{53665653-4C56-4249-BD0F-1F337A5B63F9}"/>
              </a:ext>
            </a:extLst>
          </p:cNvPr>
          <p:cNvSpPr txBox="1"/>
          <p:nvPr/>
        </p:nvSpPr>
        <p:spPr>
          <a:xfrm>
            <a:off x="577226" y="3398516"/>
            <a:ext cx="8057215" cy="1631216"/>
          </a:xfrm>
          <a:prstGeom prst="rect">
            <a:avLst/>
          </a:prstGeom>
          <a:noFill/>
        </p:spPr>
        <p:txBody>
          <a:bodyPr wrap="square">
            <a:spAutoFit/>
          </a:bodyPr>
          <a:lstStyle/>
          <a:p>
            <a:pPr marL="0" marR="0" lvl="0" indent="0" algn="l" defTabSz="449263" rtl="0" eaLnBrk="0" fontAlgn="base" latinLnBrk="0" hangingPunct="0">
              <a:lnSpc>
                <a:spcPct val="100000"/>
              </a:lnSpc>
              <a:spcBef>
                <a:spcPts val="2438"/>
              </a:spcBef>
              <a:spcAft>
                <a:spcPct val="0"/>
              </a:spcAft>
              <a:buClr>
                <a:srgbClr val="000000"/>
              </a:buClr>
              <a:buSzPct val="100000"/>
              <a:buFont typeface="Times New Roman" panose="02020603050405020304" pitchFamily="18" charset="0"/>
              <a:buNone/>
              <a:tabLst/>
              <a:defRPr/>
            </a:pPr>
            <a:r>
              <a:rPr kumimoji="0" lang="fr-FR" sz="1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L’étude a permis de démontrer que le port d’un exosquelette n’avait pas d’incidence sur les gestes et postures lors de l’activité de taille de la vigne. Par ailleurs, elle montre qu’une phase d’appropriation d’environ 10 jours est nécessaire avant la validation du modèle d’exosquelette.</a:t>
            </a:r>
          </a:p>
          <a:p>
            <a:pPr marL="0" marR="0" lvl="0" indent="0" algn="l" defTabSz="449263" rtl="0" eaLnBrk="0" fontAlgn="base" latinLnBrk="0" hangingPunct="0">
              <a:lnSpc>
                <a:spcPct val="100000"/>
              </a:lnSpc>
              <a:spcBef>
                <a:spcPts val="2438"/>
              </a:spcBef>
              <a:spcAft>
                <a:spcPct val="0"/>
              </a:spcAft>
              <a:buClr>
                <a:srgbClr val="000000"/>
              </a:buClr>
              <a:buSzPct val="100000"/>
              <a:buFont typeface="Times New Roman" panose="02020603050405020304" pitchFamily="18" charset="0"/>
              <a:buNone/>
              <a:tabLst/>
              <a:defRPr/>
            </a:pPr>
            <a:r>
              <a:rPr kumimoji="0" lang="fr-FR" sz="1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La majorité des tailleurs a exprimé, une réduction des douleurs et/ou de la fatigue lors du port des exosquelettes.</a:t>
            </a:r>
          </a:p>
        </p:txBody>
      </p:sp>
      <p:sp>
        <p:nvSpPr>
          <p:cNvPr id="20" name="ZoneTexte 19">
            <a:extLst>
              <a:ext uri="{FF2B5EF4-FFF2-40B4-BE49-F238E27FC236}">
                <a16:creationId xmlns:a16="http://schemas.microsoft.com/office/drawing/2014/main" id="{59AF564A-2A91-478A-8400-22E23C23628D}"/>
              </a:ext>
            </a:extLst>
          </p:cNvPr>
          <p:cNvSpPr txBox="1"/>
          <p:nvPr/>
        </p:nvSpPr>
        <p:spPr>
          <a:xfrm>
            <a:off x="539643" y="5097958"/>
            <a:ext cx="8057215" cy="584775"/>
          </a:xfrm>
          <a:prstGeom prst="rect">
            <a:avLst/>
          </a:prstGeom>
          <a:noFill/>
        </p:spPr>
        <p:txBody>
          <a:bodyPr wrap="square">
            <a:spAutoFit/>
          </a:bodyPr>
          <a:lstStyle>
            <a:defPPr>
              <a:defRPr lang="en-GB"/>
            </a:defPPr>
            <a:lvl1pPr>
              <a:defRPr sz="1800" b="0" i="0" u="none" strike="noStrike" baseline="0">
                <a:solidFill>
                  <a:schemeClr val="accent6"/>
                </a:solidFill>
                <a:latin typeface="AAAAAB+Menlo-Regular"/>
              </a:defRPr>
            </a:lvl1pPr>
          </a:lstStyle>
          <a:p>
            <a:pPr marL="0" marR="0" lvl="0" indent="0" algn="l" defTabSz="449263" rtl="0" eaLnBrk="0" fontAlgn="base" latinLnBrk="0" hangingPunct="0">
              <a:lnSpc>
                <a:spcPct val="100000"/>
              </a:lnSpc>
              <a:spcBef>
                <a:spcPts val="2438"/>
              </a:spcBef>
              <a:spcAft>
                <a:spcPct val="0"/>
              </a:spcAft>
              <a:buClr>
                <a:srgbClr val="000000"/>
              </a:buClr>
              <a:buSzPct val="100000"/>
              <a:buFont typeface="Times New Roman" panose="02020603050405020304" pitchFamily="18" charset="0"/>
              <a:buNone/>
              <a:tabLst/>
              <a:defRPr/>
            </a:pPr>
            <a:r>
              <a:rPr kumimoji="0" lang="fr-FR" sz="1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Pour confirmer l’apport ressenti des exosquelettes sur la « pénibilité », des mesures sur l’activité musculaire ont été effectuées dans la poursuite de l’étude (février 2025, 15 tailleurs). </a:t>
            </a:r>
          </a:p>
        </p:txBody>
      </p:sp>
    </p:spTree>
    <p:extLst>
      <p:ext uri="{BB962C8B-B14F-4D97-AF65-F5344CB8AC3E}">
        <p14:creationId xmlns:p14="http://schemas.microsoft.com/office/powerpoint/2010/main" val="3046912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4">
            <a:extLst>
              <a:ext uri="{FF2B5EF4-FFF2-40B4-BE49-F238E27FC236}">
                <a16:creationId xmlns:a16="http://schemas.microsoft.com/office/drawing/2014/main" id="{9EFDDF33-1D4C-49FF-8F81-F62ED87DC438}"/>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defRPr/>
            </a:pPr>
            <a:fld id="{15D10A2D-0E02-4E03-A8FB-E4E29708B866}" type="slidenum">
              <a:rPr kumimoji="0" lang="fr-FR" sz="1000" b="1" i="0" u="none" strike="noStrike" kern="1200" cap="none" spc="0" normalizeH="0" baseline="0" noProof="0" smtClean="0">
                <a:ln>
                  <a:noFill/>
                </a:ln>
                <a:solidFill>
                  <a:srgbClr val="2D2DB9"/>
                </a:solidFill>
                <a:effectLst/>
                <a:uLnTx/>
                <a:uFillTx/>
                <a:latin typeface="Arial" panose="020B0604020202020204" pitchFamily="34" charset="0"/>
                <a:cs typeface="Lucida Sans Unicode" panose="020B0602030504020204" pitchFamily="34" charset="0"/>
              </a:rPr>
              <a:pPr marL="0" marR="0" lvl="0" indent="0" algn="ctr" defTabSz="449263" rtl="0" eaLnBrk="0" fontAlgn="base" latinLnBrk="0" hangingPunct="0">
                <a:lnSpc>
                  <a:spcPct val="100000"/>
                </a:lnSpc>
                <a:spcBef>
                  <a:spcPct val="0"/>
                </a:spcBef>
                <a:spcAft>
                  <a:spcPct val="0"/>
                </a:spcAft>
                <a:buClrTx/>
                <a:buSzTx/>
                <a:buFontTx/>
                <a:buNone/>
                <a:tabLst/>
                <a:defRPr/>
              </a:pPr>
              <a:t>21</a:t>
            </a:fld>
            <a:endParaRPr kumimoji="0" lang="fr-FR" sz="1000" b="1" i="0" u="none" strike="noStrike" kern="1200" cap="none" spc="0" normalizeH="0" baseline="0" noProof="0" dirty="0">
              <a:ln>
                <a:noFill/>
              </a:ln>
              <a:solidFill>
                <a:srgbClr val="2D2DB9"/>
              </a:solidFill>
              <a:effectLst/>
              <a:uLnTx/>
              <a:uFillTx/>
              <a:latin typeface="Arial" panose="020B0604020202020204" pitchFamily="34" charset="0"/>
              <a:cs typeface="Lucida Sans Unicode" panose="020B0602030504020204" pitchFamily="34" charset="0"/>
            </a:endParaRPr>
          </a:p>
        </p:txBody>
      </p:sp>
      <p:pic>
        <p:nvPicPr>
          <p:cNvPr id="8" name="Image 7">
            <a:extLst>
              <a:ext uri="{FF2B5EF4-FFF2-40B4-BE49-F238E27FC236}">
                <a16:creationId xmlns:a16="http://schemas.microsoft.com/office/drawing/2014/main" id="{4A06B958-4DC4-4739-B5E1-E91790B0A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245" y="6299812"/>
            <a:ext cx="843080" cy="442975"/>
          </a:xfrm>
          <a:prstGeom prst="rect">
            <a:avLst/>
          </a:prstGeom>
        </p:spPr>
      </p:pic>
      <p:sp>
        <p:nvSpPr>
          <p:cNvPr id="11" name="ZoneTexte 10">
            <a:extLst>
              <a:ext uri="{FF2B5EF4-FFF2-40B4-BE49-F238E27FC236}">
                <a16:creationId xmlns:a16="http://schemas.microsoft.com/office/drawing/2014/main" id="{B0FBB5C1-38D2-4009-8C87-C9F660210603}"/>
              </a:ext>
            </a:extLst>
          </p:cNvPr>
          <p:cNvSpPr txBox="1"/>
          <p:nvPr/>
        </p:nvSpPr>
        <p:spPr>
          <a:xfrm>
            <a:off x="697041" y="490856"/>
            <a:ext cx="8290284" cy="461665"/>
          </a:xfrm>
          <a:prstGeom prst="rect">
            <a:avLst/>
          </a:prstGeom>
          <a:noFill/>
        </p:spPr>
        <p:txBody>
          <a:bodyPr wrap="square">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4472C4"/>
                </a:solidFill>
                <a:effectLst/>
                <a:uLnTx/>
                <a:uFillTx/>
                <a:latin typeface="Calibri" panose="020F0502020204030204" pitchFamily="34" charset="0"/>
                <a:cs typeface="Lucida Sans Unicode" panose="020B0602030504020204" pitchFamily="34" charset="0"/>
              </a:rPr>
              <a:t>TESTS APPLICATION SMARTPHONE « Mon Document Unique » </a:t>
            </a:r>
            <a:r>
              <a:rPr kumimoji="0" lang="fr-FR" sz="2400" b="0" i="0" u="none" strike="noStrike" kern="1200" cap="none" spc="0" normalizeH="0" baseline="0" noProof="0" dirty="0">
                <a:ln>
                  <a:noFill/>
                </a:ln>
                <a:solidFill>
                  <a:srgbClr val="FFFFFF"/>
                </a:solidFill>
                <a:effectLst/>
                <a:uLnTx/>
                <a:uFillTx/>
                <a:latin typeface="Arial" panose="020B0604020202020204" pitchFamily="34" charset="0"/>
                <a:cs typeface="Lucida Sans Unicode" panose="020B0602030504020204" pitchFamily="34" charset="0"/>
              </a:rPr>
              <a:t> </a:t>
            </a:r>
          </a:p>
        </p:txBody>
      </p:sp>
      <p:sp>
        <p:nvSpPr>
          <p:cNvPr id="13" name="ZoneTexte 12">
            <a:extLst>
              <a:ext uri="{FF2B5EF4-FFF2-40B4-BE49-F238E27FC236}">
                <a16:creationId xmlns:a16="http://schemas.microsoft.com/office/drawing/2014/main" id="{4E0A5E6C-EA8A-4D00-B4A1-F605936EE62E}"/>
              </a:ext>
            </a:extLst>
          </p:cNvPr>
          <p:cNvSpPr txBox="1"/>
          <p:nvPr/>
        </p:nvSpPr>
        <p:spPr>
          <a:xfrm>
            <a:off x="718434" y="952521"/>
            <a:ext cx="7847351" cy="923330"/>
          </a:xfrm>
          <a:prstGeom prst="rect">
            <a:avLst/>
          </a:prstGeom>
          <a:noFill/>
        </p:spPr>
        <p:txBody>
          <a:bodyPr wrap="square">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schemeClr val="accent2"/>
                </a:solidFill>
                <a:effectLst/>
                <a:uLnTx/>
                <a:uFillTx/>
                <a:latin typeface="Calibri" panose="020F0502020204030204" pitchFamily="34" charset="0"/>
                <a:cs typeface="Lucida Sans Unicode" panose="020B0602030504020204" pitchFamily="34" charset="0"/>
              </a:rPr>
              <a:t>L'objectif de cette application , est de simplifier la réalisation du DUERP par l'agriculteur. Réalisation à partir de prises de photo des situations de travail. Une utilisation simple et intuitive.</a:t>
            </a:r>
            <a:r>
              <a:rPr kumimoji="0" lang="fr-FR" sz="1800" b="0" i="0" u="none" strike="noStrike" kern="1200" cap="none" spc="0" normalizeH="0" baseline="0" noProof="0" dirty="0">
                <a:ln>
                  <a:noFill/>
                </a:ln>
                <a:solidFill>
                  <a:schemeClr val="accent2"/>
                </a:solidFill>
                <a:effectLst/>
                <a:uLnTx/>
                <a:uFillTx/>
                <a:latin typeface="Arial" panose="020B0604020202020204" pitchFamily="34" charset="0"/>
                <a:cs typeface="Lucida Sans Unicode" panose="020B0602030504020204" pitchFamily="34" charset="0"/>
              </a:rPr>
              <a:t> </a:t>
            </a:r>
          </a:p>
        </p:txBody>
      </p:sp>
      <p:sp>
        <p:nvSpPr>
          <p:cNvPr id="10" name="ZoneTexte 9">
            <a:extLst>
              <a:ext uri="{FF2B5EF4-FFF2-40B4-BE49-F238E27FC236}">
                <a16:creationId xmlns:a16="http://schemas.microsoft.com/office/drawing/2014/main" id="{0665BB0C-4D2C-4009-8083-8CFB04C899EF}"/>
              </a:ext>
            </a:extLst>
          </p:cNvPr>
          <p:cNvSpPr txBox="1"/>
          <p:nvPr/>
        </p:nvSpPr>
        <p:spPr>
          <a:xfrm>
            <a:off x="718434" y="2102561"/>
            <a:ext cx="7247743" cy="461665"/>
          </a:xfrm>
          <a:prstGeom prst="rect">
            <a:avLst/>
          </a:prstGeom>
          <a:noFill/>
        </p:spPr>
        <p:txBody>
          <a:bodyPr wrap="square">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4472C4"/>
                </a:solidFill>
                <a:effectLst/>
                <a:uLnTx/>
                <a:uFillTx/>
                <a:latin typeface="Calibri" panose="020F0502020204030204" pitchFamily="34" charset="0"/>
                <a:cs typeface="Lucida Sans Unicode" panose="020B0602030504020204" pitchFamily="34" charset="0"/>
              </a:rPr>
              <a:t>TESTS APPLICATION DEPHYTO"</a:t>
            </a:r>
            <a:r>
              <a:rPr kumimoji="0" lang="fr-FR" sz="2400" b="0" i="0" u="none" strike="noStrike" kern="1200" cap="none" spc="0" normalizeH="0" baseline="0" noProof="0" dirty="0">
                <a:ln>
                  <a:noFill/>
                </a:ln>
                <a:solidFill>
                  <a:srgbClr val="FFFFFF"/>
                </a:solidFill>
                <a:effectLst/>
                <a:uLnTx/>
                <a:uFillTx/>
                <a:latin typeface="Arial" panose="020B0604020202020204" pitchFamily="34" charset="0"/>
                <a:cs typeface="Lucida Sans Unicode" panose="020B0602030504020204" pitchFamily="34" charset="0"/>
              </a:rPr>
              <a:t> </a:t>
            </a:r>
          </a:p>
        </p:txBody>
      </p:sp>
      <p:sp>
        <p:nvSpPr>
          <p:cNvPr id="12" name="ZoneTexte 11">
            <a:extLst>
              <a:ext uri="{FF2B5EF4-FFF2-40B4-BE49-F238E27FC236}">
                <a16:creationId xmlns:a16="http://schemas.microsoft.com/office/drawing/2014/main" id="{0FD95D94-87ED-4582-8272-86D3BCFE7753}"/>
              </a:ext>
            </a:extLst>
          </p:cNvPr>
          <p:cNvSpPr txBox="1"/>
          <p:nvPr/>
        </p:nvSpPr>
        <p:spPr>
          <a:xfrm>
            <a:off x="753256" y="2664494"/>
            <a:ext cx="7847351" cy="646331"/>
          </a:xfrm>
          <a:prstGeom prst="rect">
            <a:avLst/>
          </a:prstGeom>
          <a:noFill/>
        </p:spPr>
        <p:txBody>
          <a:bodyPr wrap="square">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schemeClr val="accent2"/>
                </a:solidFill>
                <a:effectLst/>
                <a:uLnTx/>
                <a:uFillTx/>
                <a:latin typeface="Calibri" panose="020F0502020204030204" pitchFamily="34" charset="0"/>
                <a:cs typeface="Lucida Sans Unicode" panose="020B0602030504020204" pitchFamily="34" charset="0"/>
              </a:rPr>
              <a:t>L'objectif de cette application , est d’aider les agriculteurs à mieux gérer concrètement leur expositions aux produits chimiques (activité de travail).</a:t>
            </a:r>
            <a:endParaRPr kumimoji="0" lang="fr-FR" sz="1800" b="0" i="0" u="none" strike="noStrike" kern="1200" cap="none" spc="0" normalizeH="0" baseline="0" noProof="0" dirty="0">
              <a:ln>
                <a:noFill/>
              </a:ln>
              <a:solidFill>
                <a:schemeClr val="accent2"/>
              </a:solidFill>
              <a:effectLst/>
              <a:uLnTx/>
              <a:uFillTx/>
              <a:latin typeface="Arial" panose="020B0604020202020204" pitchFamily="34" charset="0"/>
              <a:cs typeface="Lucida Sans Unicode" panose="020B0602030504020204" pitchFamily="34" charset="0"/>
            </a:endParaRPr>
          </a:p>
        </p:txBody>
      </p:sp>
      <p:sp>
        <p:nvSpPr>
          <p:cNvPr id="14" name="Titre 1">
            <a:extLst>
              <a:ext uri="{FF2B5EF4-FFF2-40B4-BE49-F238E27FC236}">
                <a16:creationId xmlns:a16="http://schemas.microsoft.com/office/drawing/2014/main" id="{6AF64CEB-5046-48CD-93A5-D43AA7EBEB2C}"/>
              </a:ext>
            </a:extLst>
          </p:cNvPr>
          <p:cNvSpPr>
            <a:spLocks noGrp="1" noChangeArrowheads="1"/>
          </p:cNvSpPr>
          <p:nvPr>
            <p:ph type="title"/>
          </p:nvPr>
        </p:nvSpPr>
        <p:spPr>
          <a:xfrm>
            <a:off x="753256" y="3561021"/>
            <a:ext cx="8062913" cy="411204"/>
          </a:xfrm>
          <a:noFill/>
        </p:spPr>
        <p:txBody>
          <a:bodyPr wrap="square">
            <a:spAutoFit/>
          </a:bodyPr>
          <a:lstStyle/>
          <a:p>
            <a:r>
              <a:rPr lang="fr-FR" altLang="fr-FR" sz="2400" kern="1200" dirty="0">
                <a:solidFill>
                  <a:srgbClr val="4472C4"/>
                </a:solidFill>
                <a:latin typeface="Calibri" panose="020F0502020204030204" pitchFamily="34" charset="0"/>
                <a:ea typeface="+mn-ea"/>
                <a:cs typeface="Lucida Sans Unicode" panose="020B0602030504020204" pitchFamily="34" charset="0"/>
              </a:rPr>
              <a:t>Les actions communes en PRP des MSA Occitanie</a:t>
            </a:r>
          </a:p>
        </p:txBody>
      </p:sp>
      <p:sp>
        <p:nvSpPr>
          <p:cNvPr id="15" name="Espace réservé du contenu 2">
            <a:extLst>
              <a:ext uri="{FF2B5EF4-FFF2-40B4-BE49-F238E27FC236}">
                <a16:creationId xmlns:a16="http://schemas.microsoft.com/office/drawing/2014/main" id="{FF6ECC56-EBCF-4A9E-BE00-7AB9782649D6}"/>
              </a:ext>
            </a:extLst>
          </p:cNvPr>
          <p:cNvSpPr>
            <a:spLocks noGrp="1" noChangeArrowheads="1"/>
          </p:cNvSpPr>
          <p:nvPr>
            <p:ph idx="1"/>
          </p:nvPr>
        </p:nvSpPr>
        <p:spPr>
          <a:xfrm>
            <a:off x="521801" y="4217449"/>
            <a:ext cx="8640763" cy="1610697"/>
          </a:xfrm>
          <a:noFill/>
        </p:spPr>
        <p:txBody>
          <a:bodyPr wrap="square">
            <a:spAutoFit/>
          </a:bodyPr>
          <a:lstStyle/>
          <a:p>
            <a:pPr>
              <a:lnSpc>
                <a:spcPct val="150000"/>
              </a:lnSpc>
              <a:spcBef>
                <a:spcPct val="0"/>
              </a:spcBef>
            </a:pPr>
            <a:r>
              <a:rPr lang="fr-FR" altLang="fr-FR" sz="1800" kern="1200" dirty="0">
                <a:solidFill>
                  <a:schemeClr val="accent2"/>
                </a:solidFill>
                <a:latin typeface="Calibri" panose="020F0502020204030204" pitchFamily="34" charset="0"/>
                <a:cs typeface="Lucida Sans Unicode" panose="020B0602030504020204" pitchFamily="34" charset="0"/>
              </a:rPr>
              <a:t>Réalisation de 2 fresques pédagogiques à destination des élèves, des saisonniers et des salariés, en 2025 :</a:t>
            </a:r>
          </a:p>
          <a:p>
            <a:pPr marL="800100" lvl="1" indent="-342900">
              <a:lnSpc>
                <a:spcPct val="150000"/>
              </a:lnSpc>
              <a:spcBef>
                <a:spcPct val="0"/>
              </a:spcBef>
              <a:buFont typeface="Arial" panose="020B0604020202020204" pitchFamily="34" charset="0"/>
              <a:buChar char="•"/>
            </a:pPr>
            <a:r>
              <a:rPr lang="fr-FR" altLang="fr-FR" sz="1800" kern="1200" dirty="0">
                <a:solidFill>
                  <a:schemeClr val="accent2"/>
                </a:solidFill>
                <a:latin typeface="Calibri" panose="020F0502020204030204" pitchFamily="34" charset="0"/>
                <a:cs typeface="Lucida Sans Unicode" panose="020B0602030504020204" pitchFamily="34" charset="0"/>
              </a:rPr>
              <a:t>Filière équines (projet initié en 2024)</a:t>
            </a:r>
          </a:p>
          <a:p>
            <a:pPr marL="800100" lvl="1" indent="-342900">
              <a:lnSpc>
                <a:spcPct val="150000"/>
              </a:lnSpc>
              <a:spcBef>
                <a:spcPct val="0"/>
              </a:spcBef>
              <a:buFont typeface="Arial" panose="020B0604020202020204" pitchFamily="34" charset="0"/>
              <a:buChar char="•"/>
            </a:pPr>
            <a:r>
              <a:rPr lang="fr-FR" altLang="fr-FR" sz="1800" kern="1200" dirty="0">
                <a:solidFill>
                  <a:schemeClr val="accent2"/>
                </a:solidFill>
                <a:latin typeface="Calibri" panose="020F0502020204030204" pitchFamily="34" charset="0"/>
                <a:cs typeface="Lucida Sans Unicode" panose="020B0602030504020204" pitchFamily="34" charset="0"/>
              </a:rPr>
              <a:t>Filière Jardins Espaces Verts (projet  2025)</a:t>
            </a:r>
          </a:p>
        </p:txBody>
      </p:sp>
      <p:sp>
        <p:nvSpPr>
          <p:cNvPr id="16" name="Espace réservé de la date 6">
            <a:extLst>
              <a:ext uri="{FF2B5EF4-FFF2-40B4-BE49-F238E27FC236}">
                <a16:creationId xmlns:a16="http://schemas.microsoft.com/office/drawing/2014/main" id="{A05748BE-2194-4D7D-98FC-F0A8B9D9D4BB}"/>
              </a:ext>
            </a:extLst>
          </p:cNvPr>
          <p:cNvSpPr txBox="1">
            <a:spLocks/>
          </p:cNvSpPr>
          <p:nvPr/>
        </p:nvSpPr>
        <p:spPr>
          <a:xfrm>
            <a:off x="1475277" y="6460071"/>
            <a:ext cx="6403310" cy="35699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002060"/>
                </a:solidFill>
                <a:effectLst/>
                <a:uLnTx/>
                <a:uFillTx/>
                <a:latin typeface="Arial"/>
                <a:cs typeface="Lucida Sans Unicode"/>
              </a:rPr>
              <a:t>MSA LANGUEDOC – CPSS-CPSNS – 27 mars 2026</a:t>
            </a:r>
          </a:p>
        </p:txBody>
      </p:sp>
    </p:spTree>
    <p:extLst>
      <p:ext uri="{BB962C8B-B14F-4D97-AF65-F5344CB8AC3E}">
        <p14:creationId xmlns:p14="http://schemas.microsoft.com/office/powerpoint/2010/main" val="1345348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C36CB8-A41A-4C64-B457-915CF106DACC}"/>
              </a:ext>
            </a:extLst>
          </p:cNvPr>
          <p:cNvSpPr>
            <a:spLocks noGrp="1"/>
          </p:cNvSpPr>
          <p:nvPr>
            <p:ph type="title"/>
          </p:nvPr>
        </p:nvSpPr>
        <p:spPr>
          <a:xfrm>
            <a:off x="457200" y="273600"/>
            <a:ext cx="8229240" cy="5761440"/>
          </a:xfrm>
        </p:spPr>
        <p:txBody>
          <a:bodyPr/>
          <a:lstStyle/>
          <a:p>
            <a:pPr algn="ctr"/>
            <a:r>
              <a:rPr lang="fr-FR" sz="3200" b="1" dirty="0"/>
              <a:t>MISSION 2 </a:t>
            </a:r>
            <a:br>
              <a:rPr lang="fr-FR" sz="3200" b="1" dirty="0"/>
            </a:br>
            <a:r>
              <a:rPr lang="fr-FR" sz="3200" b="1" dirty="0"/>
              <a:t>LE SUIVI DE L’ETAT DE SANTE</a:t>
            </a:r>
          </a:p>
        </p:txBody>
      </p:sp>
      <p:sp>
        <p:nvSpPr>
          <p:cNvPr id="3" name="Espace réservé de la date 6">
            <a:extLst>
              <a:ext uri="{FF2B5EF4-FFF2-40B4-BE49-F238E27FC236}">
                <a16:creationId xmlns:a16="http://schemas.microsoft.com/office/drawing/2014/main" id="{D89497EA-5BEC-458A-8BA3-C3406EB7E111}"/>
              </a:ext>
            </a:extLst>
          </p:cNvPr>
          <p:cNvSpPr txBox="1">
            <a:spLocks/>
          </p:cNvSpPr>
          <p:nvPr/>
        </p:nvSpPr>
        <p:spPr>
          <a:xfrm>
            <a:off x="1475277" y="6460071"/>
            <a:ext cx="6403310" cy="356992"/>
          </a:xfrm>
          <a:prstGeom prst="rect">
            <a:avLst/>
          </a:prstGeom>
        </p:spPr>
        <p:txBody>
          <a:bodyPr lIns="91440" tIns="45720" rIns="91440" bIns="45720" anchor="t"/>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1000" b="1" dirty="0">
                <a:solidFill>
                  <a:srgbClr val="002060"/>
                </a:solidFill>
              </a:rPr>
              <a:t>MSA LANGUEDOC – CPSS-CPSNS – 27 mars 2026</a:t>
            </a:r>
          </a:p>
        </p:txBody>
      </p:sp>
      <p:pic>
        <p:nvPicPr>
          <p:cNvPr id="4" name="Image 3">
            <a:extLst>
              <a:ext uri="{FF2B5EF4-FFF2-40B4-BE49-F238E27FC236}">
                <a16:creationId xmlns:a16="http://schemas.microsoft.com/office/drawing/2014/main" id="{FC781DF6-217E-4876-9A78-A5195FBF9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245" y="6299812"/>
            <a:ext cx="843080" cy="442975"/>
          </a:xfrm>
          <a:prstGeom prst="rect">
            <a:avLst/>
          </a:prstGeom>
        </p:spPr>
      </p:pic>
      <p:sp>
        <p:nvSpPr>
          <p:cNvPr id="5" name="Espace réservé du numéro de diapositive 4">
            <a:extLst>
              <a:ext uri="{FF2B5EF4-FFF2-40B4-BE49-F238E27FC236}">
                <a16:creationId xmlns:a16="http://schemas.microsoft.com/office/drawing/2014/main" id="{C8130A1F-7C8B-41E6-9D22-F64DCCBCF54D}"/>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algn="ctr"/>
            <a:fld id="{15D10A2D-0E02-4E03-A8FB-E4E29708B866}" type="slidenum">
              <a:rPr lang="fr-FR" sz="1000" b="1" smtClean="0">
                <a:solidFill>
                  <a:schemeClr val="accent6"/>
                </a:solidFill>
              </a:rPr>
              <a:pPr algn="ctr"/>
              <a:t>22</a:t>
            </a:fld>
            <a:endParaRPr lang="fr-FR" sz="1000" b="1" dirty="0">
              <a:solidFill>
                <a:schemeClr val="accent6"/>
              </a:solidFill>
            </a:endParaRPr>
          </a:p>
        </p:txBody>
      </p:sp>
    </p:spTree>
    <p:extLst>
      <p:ext uri="{BB962C8B-B14F-4D97-AF65-F5344CB8AC3E}">
        <p14:creationId xmlns:p14="http://schemas.microsoft.com/office/powerpoint/2010/main" val="2655148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ECD7BA-C238-458D-85E4-026F3DF6B3BE}"/>
              </a:ext>
            </a:extLst>
          </p:cNvPr>
          <p:cNvSpPr>
            <a:spLocks noGrp="1"/>
          </p:cNvSpPr>
          <p:nvPr>
            <p:ph type="title"/>
          </p:nvPr>
        </p:nvSpPr>
        <p:spPr/>
        <p:txBody>
          <a:bodyPr/>
          <a:lstStyle/>
          <a:p>
            <a:pPr algn="ctr"/>
            <a:r>
              <a:rPr lang="fr-FR" sz="3000" dirty="0"/>
              <a:t>2025 – Visites réalisées par les médecins du travail : 5 856</a:t>
            </a:r>
          </a:p>
        </p:txBody>
      </p:sp>
      <p:sp>
        <p:nvSpPr>
          <p:cNvPr id="3" name="Sous-titre 2">
            <a:extLst>
              <a:ext uri="{FF2B5EF4-FFF2-40B4-BE49-F238E27FC236}">
                <a16:creationId xmlns:a16="http://schemas.microsoft.com/office/drawing/2014/main" id="{787CF429-C70A-48BA-BC51-48DD30B3BF93}"/>
              </a:ext>
            </a:extLst>
          </p:cNvPr>
          <p:cNvSpPr>
            <a:spLocks noGrp="1"/>
          </p:cNvSpPr>
          <p:nvPr>
            <p:ph type="subTitle"/>
          </p:nvPr>
        </p:nvSpPr>
        <p:spPr>
          <a:xfrm>
            <a:off x="0" y="1604520"/>
            <a:ext cx="9144000" cy="4450840"/>
          </a:xfrm>
        </p:spPr>
        <p:txBody>
          <a:bodyPr/>
          <a:lstStyle/>
          <a:p>
            <a:endParaRPr lang="fr-FR" dirty="0"/>
          </a:p>
        </p:txBody>
      </p:sp>
      <p:graphicFrame>
        <p:nvGraphicFramePr>
          <p:cNvPr id="6" name="Graphique 5">
            <a:extLst>
              <a:ext uri="{FF2B5EF4-FFF2-40B4-BE49-F238E27FC236}">
                <a16:creationId xmlns:a16="http://schemas.microsoft.com/office/drawing/2014/main" id="{14C49FD4-3228-444A-A4C6-AF783571EC10}"/>
              </a:ext>
            </a:extLst>
          </p:cNvPr>
          <p:cNvGraphicFramePr/>
          <p:nvPr/>
        </p:nvGraphicFramePr>
        <p:xfrm>
          <a:off x="0" y="1418400"/>
          <a:ext cx="9144000" cy="4734560"/>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e la date 6">
            <a:extLst>
              <a:ext uri="{FF2B5EF4-FFF2-40B4-BE49-F238E27FC236}">
                <a16:creationId xmlns:a16="http://schemas.microsoft.com/office/drawing/2014/main" id="{FD9C2AB3-D8FD-4CD0-BBDF-8F5AFE7BA46F}"/>
              </a:ext>
            </a:extLst>
          </p:cNvPr>
          <p:cNvSpPr txBox="1">
            <a:spLocks/>
          </p:cNvSpPr>
          <p:nvPr/>
        </p:nvSpPr>
        <p:spPr>
          <a:xfrm>
            <a:off x="1475277" y="6460071"/>
            <a:ext cx="6403310" cy="356992"/>
          </a:xfrm>
          <a:prstGeom prst="rect">
            <a:avLst/>
          </a:prstGeom>
        </p:spPr>
        <p:txBody>
          <a:bodyPr lIns="91440" tIns="45720" rIns="91440" bIns="45720" anchor="t"/>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1000" b="1" dirty="0">
                <a:solidFill>
                  <a:srgbClr val="002060"/>
                </a:solidFill>
              </a:rPr>
              <a:t>MSA LANGUEDOC – CPSS-CPSNS – 27 mars 2026</a:t>
            </a:r>
          </a:p>
        </p:txBody>
      </p:sp>
      <p:pic>
        <p:nvPicPr>
          <p:cNvPr id="7" name="Image 6">
            <a:extLst>
              <a:ext uri="{FF2B5EF4-FFF2-40B4-BE49-F238E27FC236}">
                <a16:creationId xmlns:a16="http://schemas.microsoft.com/office/drawing/2014/main" id="{85E6CEBE-60CB-4478-9A6B-4F940F089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4245" y="6299812"/>
            <a:ext cx="843080" cy="442975"/>
          </a:xfrm>
          <a:prstGeom prst="rect">
            <a:avLst/>
          </a:prstGeom>
        </p:spPr>
      </p:pic>
      <p:sp>
        <p:nvSpPr>
          <p:cNvPr id="8" name="Espace réservé du numéro de diapositive 4">
            <a:extLst>
              <a:ext uri="{FF2B5EF4-FFF2-40B4-BE49-F238E27FC236}">
                <a16:creationId xmlns:a16="http://schemas.microsoft.com/office/drawing/2014/main" id="{A502BA69-8CA6-4DDE-9EE0-680F6442FDF7}"/>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algn="ctr"/>
            <a:fld id="{15D10A2D-0E02-4E03-A8FB-E4E29708B866}" type="slidenum">
              <a:rPr lang="fr-FR" sz="1000" b="1" smtClean="0">
                <a:solidFill>
                  <a:schemeClr val="accent6"/>
                </a:solidFill>
              </a:rPr>
              <a:pPr algn="ctr"/>
              <a:t>23</a:t>
            </a:fld>
            <a:endParaRPr lang="fr-FR" sz="1000" b="1" dirty="0">
              <a:solidFill>
                <a:schemeClr val="accent6"/>
              </a:solidFill>
            </a:endParaRPr>
          </a:p>
        </p:txBody>
      </p:sp>
    </p:spTree>
    <p:extLst>
      <p:ext uri="{BB962C8B-B14F-4D97-AF65-F5344CB8AC3E}">
        <p14:creationId xmlns:p14="http://schemas.microsoft.com/office/powerpoint/2010/main" val="3082814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32F3ED-182E-4DC0-A92B-E92828FAE0FB}"/>
              </a:ext>
            </a:extLst>
          </p:cNvPr>
          <p:cNvSpPr>
            <a:spLocks noGrp="1"/>
          </p:cNvSpPr>
          <p:nvPr>
            <p:ph type="title"/>
          </p:nvPr>
        </p:nvSpPr>
        <p:spPr/>
        <p:txBody>
          <a:bodyPr/>
          <a:lstStyle/>
          <a:p>
            <a:pPr algn="ctr"/>
            <a:r>
              <a:rPr lang="fr-FR" sz="2800" dirty="0"/>
              <a:t>2025 – Entretiens infirmiers réalisés : 4 101</a:t>
            </a:r>
          </a:p>
        </p:txBody>
      </p:sp>
      <p:graphicFrame>
        <p:nvGraphicFramePr>
          <p:cNvPr id="6" name="Graphique 5">
            <a:extLst>
              <a:ext uri="{FF2B5EF4-FFF2-40B4-BE49-F238E27FC236}">
                <a16:creationId xmlns:a16="http://schemas.microsoft.com/office/drawing/2014/main" id="{17997D2F-3B6C-4002-AAE1-F70568C58809}"/>
              </a:ext>
            </a:extLst>
          </p:cNvPr>
          <p:cNvGraphicFramePr/>
          <p:nvPr/>
        </p:nvGraphicFramePr>
        <p:xfrm>
          <a:off x="335280" y="1397000"/>
          <a:ext cx="865632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e la date 6">
            <a:extLst>
              <a:ext uri="{FF2B5EF4-FFF2-40B4-BE49-F238E27FC236}">
                <a16:creationId xmlns:a16="http://schemas.microsoft.com/office/drawing/2014/main" id="{B24BFCC5-EA6F-4AE7-B7A0-245FA1DCCCE5}"/>
              </a:ext>
            </a:extLst>
          </p:cNvPr>
          <p:cNvSpPr txBox="1">
            <a:spLocks/>
          </p:cNvSpPr>
          <p:nvPr/>
        </p:nvSpPr>
        <p:spPr>
          <a:xfrm>
            <a:off x="1475277" y="6460071"/>
            <a:ext cx="6403310" cy="356992"/>
          </a:xfrm>
          <a:prstGeom prst="rect">
            <a:avLst/>
          </a:prstGeom>
        </p:spPr>
        <p:txBody>
          <a:bodyPr lIns="91440" tIns="45720" rIns="91440" bIns="45720" anchor="t"/>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1000" b="1" dirty="0">
                <a:solidFill>
                  <a:srgbClr val="002060"/>
                </a:solidFill>
              </a:rPr>
              <a:t>MSA LANGUEDOC – CPSS-CPSNS – 27 mars 2026</a:t>
            </a:r>
          </a:p>
        </p:txBody>
      </p:sp>
      <p:pic>
        <p:nvPicPr>
          <p:cNvPr id="5" name="Image 4">
            <a:extLst>
              <a:ext uri="{FF2B5EF4-FFF2-40B4-BE49-F238E27FC236}">
                <a16:creationId xmlns:a16="http://schemas.microsoft.com/office/drawing/2014/main" id="{D4C4E5C7-8AB5-4FAC-B8AB-2F8150DC7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4245" y="6299812"/>
            <a:ext cx="843080" cy="442975"/>
          </a:xfrm>
          <a:prstGeom prst="rect">
            <a:avLst/>
          </a:prstGeom>
        </p:spPr>
      </p:pic>
      <p:sp>
        <p:nvSpPr>
          <p:cNvPr id="7" name="Espace réservé du numéro de diapositive 4">
            <a:extLst>
              <a:ext uri="{FF2B5EF4-FFF2-40B4-BE49-F238E27FC236}">
                <a16:creationId xmlns:a16="http://schemas.microsoft.com/office/drawing/2014/main" id="{B1275B99-A21F-4C7E-AEE7-2726B73CDDBE}"/>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algn="ctr"/>
            <a:fld id="{15D10A2D-0E02-4E03-A8FB-E4E29708B866}" type="slidenum">
              <a:rPr lang="fr-FR" sz="1000" b="1" smtClean="0">
                <a:solidFill>
                  <a:schemeClr val="accent6"/>
                </a:solidFill>
              </a:rPr>
              <a:pPr algn="ctr"/>
              <a:t>24</a:t>
            </a:fld>
            <a:endParaRPr lang="fr-FR" sz="1000" b="1" dirty="0">
              <a:solidFill>
                <a:schemeClr val="accent6"/>
              </a:solidFill>
            </a:endParaRPr>
          </a:p>
        </p:txBody>
      </p:sp>
    </p:spTree>
    <p:extLst>
      <p:ext uri="{BB962C8B-B14F-4D97-AF65-F5344CB8AC3E}">
        <p14:creationId xmlns:p14="http://schemas.microsoft.com/office/powerpoint/2010/main" val="1412276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ED049C-539E-4893-B0B2-8C7B24ED8D63}"/>
              </a:ext>
            </a:extLst>
          </p:cNvPr>
          <p:cNvSpPr>
            <a:spLocks noGrp="1"/>
          </p:cNvSpPr>
          <p:nvPr>
            <p:ph type="title"/>
          </p:nvPr>
        </p:nvSpPr>
        <p:spPr>
          <a:xfrm>
            <a:off x="457200" y="273600"/>
            <a:ext cx="8229240" cy="752560"/>
          </a:xfrm>
        </p:spPr>
        <p:txBody>
          <a:bodyPr/>
          <a:lstStyle/>
          <a:p>
            <a:pPr algn="ctr"/>
            <a:r>
              <a:rPr lang="fr-FR" sz="3200" dirty="0"/>
              <a:t>2025 </a:t>
            </a:r>
            <a:br>
              <a:rPr lang="fr-FR" sz="3200" dirty="0"/>
            </a:br>
            <a:r>
              <a:rPr lang="fr-FR" sz="3200" dirty="0"/>
              <a:t>9 957 Visites réalisées MT et IDEST</a:t>
            </a:r>
            <a:br>
              <a:rPr lang="fr-FR" sz="3200" dirty="0"/>
            </a:br>
            <a:endParaRPr lang="fr-FR" sz="3200" dirty="0"/>
          </a:p>
        </p:txBody>
      </p:sp>
      <p:graphicFrame>
        <p:nvGraphicFramePr>
          <p:cNvPr id="7" name="Graphique 6">
            <a:extLst>
              <a:ext uri="{FF2B5EF4-FFF2-40B4-BE49-F238E27FC236}">
                <a16:creationId xmlns:a16="http://schemas.microsoft.com/office/drawing/2014/main" id="{99CE5479-6F73-4C28-958C-CE73AF282D17}"/>
              </a:ext>
            </a:extLst>
          </p:cNvPr>
          <p:cNvGraphicFramePr/>
          <p:nvPr/>
        </p:nvGraphicFramePr>
        <p:xfrm>
          <a:off x="284480" y="1397000"/>
          <a:ext cx="8646160" cy="4638040"/>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 3">
            <a:extLst>
              <a:ext uri="{FF2B5EF4-FFF2-40B4-BE49-F238E27FC236}">
                <a16:creationId xmlns:a16="http://schemas.microsoft.com/office/drawing/2014/main" id="{3F51A797-FEC7-44D6-B900-87DDC60B9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4245" y="6299812"/>
            <a:ext cx="843080" cy="442975"/>
          </a:xfrm>
          <a:prstGeom prst="rect">
            <a:avLst/>
          </a:prstGeom>
        </p:spPr>
      </p:pic>
      <p:sp>
        <p:nvSpPr>
          <p:cNvPr id="5" name="Espace réservé du numéro de diapositive 4">
            <a:extLst>
              <a:ext uri="{FF2B5EF4-FFF2-40B4-BE49-F238E27FC236}">
                <a16:creationId xmlns:a16="http://schemas.microsoft.com/office/drawing/2014/main" id="{30142589-52F6-4E4E-AAF9-FD6DAC2CEB73}"/>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algn="ctr"/>
            <a:fld id="{15D10A2D-0E02-4E03-A8FB-E4E29708B866}" type="slidenum">
              <a:rPr lang="fr-FR" sz="1000" b="1" smtClean="0">
                <a:solidFill>
                  <a:schemeClr val="accent6"/>
                </a:solidFill>
              </a:rPr>
              <a:pPr algn="ctr"/>
              <a:t>25</a:t>
            </a:fld>
            <a:endParaRPr lang="fr-FR" sz="1000" b="1" dirty="0">
              <a:solidFill>
                <a:schemeClr val="accent6"/>
              </a:solidFill>
            </a:endParaRPr>
          </a:p>
        </p:txBody>
      </p:sp>
    </p:spTree>
    <p:extLst>
      <p:ext uri="{BB962C8B-B14F-4D97-AF65-F5344CB8AC3E}">
        <p14:creationId xmlns:p14="http://schemas.microsoft.com/office/powerpoint/2010/main" val="3527359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FB9417-8C96-4620-98CE-F9C8161A4934}"/>
              </a:ext>
            </a:extLst>
          </p:cNvPr>
          <p:cNvSpPr>
            <a:spLocks noGrp="1"/>
          </p:cNvSpPr>
          <p:nvPr>
            <p:ph type="title"/>
          </p:nvPr>
        </p:nvSpPr>
        <p:spPr/>
        <p:txBody>
          <a:bodyPr/>
          <a:lstStyle/>
          <a:p>
            <a:pPr algn="ctr"/>
            <a:r>
              <a:rPr lang="fr-FR" sz="3000" dirty="0">
                <a:latin typeface="Calibri" panose="020F0502020204030204" pitchFamily="34" charset="0"/>
                <a:ea typeface="Calibri" panose="020F0502020204030204" pitchFamily="34" charset="0"/>
                <a:cs typeface="Calibri" panose="020F0502020204030204" pitchFamily="34" charset="0"/>
              </a:rPr>
              <a:t>Actu juridique – décret 2025-355 du 18 avril 2025 applicable au 1</a:t>
            </a:r>
            <a:r>
              <a:rPr lang="fr-FR" sz="3000" baseline="30000" dirty="0">
                <a:latin typeface="Calibri" panose="020F0502020204030204" pitchFamily="34" charset="0"/>
                <a:ea typeface="Calibri" panose="020F0502020204030204" pitchFamily="34" charset="0"/>
                <a:cs typeface="Calibri" panose="020F0502020204030204" pitchFamily="34" charset="0"/>
              </a:rPr>
              <a:t>er</a:t>
            </a:r>
            <a:r>
              <a:rPr lang="fr-FR" sz="3000" dirty="0">
                <a:latin typeface="Calibri" panose="020F0502020204030204" pitchFamily="34" charset="0"/>
                <a:ea typeface="Calibri" panose="020F0502020204030204" pitchFamily="34" charset="0"/>
                <a:cs typeface="Calibri" panose="020F0502020204030204" pitchFamily="34" charset="0"/>
              </a:rPr>
              <a:t> octobre 2025</a:t>
            </a:r>
          </a:p>
        </p:txBody>
      </p:sp>
      <p:sp>
        <p:nvSpPr>
          <p:cNvPr id="3" name="Sous-titre 2">
            <a:extLst>
              <a:ext uri="{FF2B5EF4-FFF2-40B4-BE49-F238E27FC236}">
                <a16:creationId xmlns:a16="http://schemas.microsoft.com/office/drawing/2014/main" id="{50AA8822-97CE-402B-96B5-CE27A39634CB}"/>
              </a:ext>
            </a:extLst>
          </p:cNvPr>
          <p:cNvSpPr>
            <a:spLocks noGrp="1"/>
          </p:cNvSpPr>
          <p:nvPr>
            <p:ph type="subTitle"/>
          </p:nvPr>
        </p:nvSpPr>
        <p:spPr>
          <a:xfrm>
            <a:off x="457200" y="1604520"/>
            <a:ext cx="8229240" cy="579880"/>
          </a:xfrm>
        </p:spPr>
        <p:txBody>
          <a:bodyPr/>
          <a:lstStyle/>
          <a:p>
            <a:r>
              <a:rPr lang="fr-FR" sz="2000" dirty="0"/>
              <a:t>Pour les employeurs de salariés dont l’activité nécessite une habilitation électrique ou une autorisation de conduite portable 5 ans.</a:t>
            </a:r>
          </a:p>
          <a:p>
            <a:endParaRPr lang="fr-FR" sz="2000" dirty="0"/>
          </a:p>
        </p:txBody>
      </p:sp>
      <p:pic>
        <p:nvPicPr>
          <p:cNvPr id="5" name="Image 4">
            <a:extLst>
              <a:ext uri="{FF2B5EF4-FFF2-40B4-BE49-F238E27FC236}">
                <a16:creationId xmlns:a16="http://schemas.microsoft.com/office/drawing/2014/main" id="{BF576409-532D-4D92-BB79-87594AF999D8}"/>
              </a:ext>
            </a:extLst>
          </p:cNvPr>
          <p:cNvPicPr>
            <a:picLocks noChangeAspect="1"/>
          </p:cNvPicPr>
          <p:nvPr/>
        </p:nvPicPr>
        <p:blipFill>
          <a:blip r:embed="rId2"/>
          <a:stretch>
            <a:fillRect/>
          </a:stretch>
        </p:blipFill>
        <p:spPr>
          <a:xfrm>
            <a:off x="5060776" y="2071270"/>
            <a:ext cx="4000847" cy="2309060"/>
          </a:xfrm>
          <a:prstGeom prst="rect">
            <a:avLst/>
          </a:prstGeom>
        </p:spPr>
      </p:pic>
      <p:pic>
        <p:nvPicPr>
          <p:cNvPr id="7" name="Image 6">
            <a:extLst>
              <a:ext uri="{FF2B5EF4-FFF2-40B4-BE49-F238E27FC236}">
                <a16:creationId xmlns:a16="http://schemas.microsoft.com/office/drawing/2014/main" id="{911BF738-6E65-4D9D-8D27-283CC0A18370}"/>
              </a:ext>
            </a:extLst>
          </p:cNvPr>
          <p:cNvPicPr>
            <a:picLocks noChangeAspect="1"/>
          </p:cNvPicPr>
          <p:nvPr/>
        </p:nvPicPr>
        <p:blipFill>
          <a:blip r:embed="rId3"/>
          <a:stretch>
            <a:fillRect/>
          </a:stretch>
        </p:blipFill>
        <p:spPr>
          <a:xfrm>
            <a:off x="457200" y="2071270"/>
            <a:ext cx="3330229" cy="3246401"/>
          </a:xfrm>
          <a:prstGeom prst="rect">
            <a:avLst/>
          </a:prstGeom>
        </p:spPr>
      </p:pic>
      <p:pic>
        <p:nvPicPr>
          <p:cNvPr id="11" name="Image 10">
            <a:extLst>
              <a:ext uri="{FF2B5EF4-FFF2-40B4-BE49-F238E27FC236}">
                <a16:creationId xmlns:a16="http://schemas.microsoft.com/office/drawing/2014/main" id="{B2F663E1-9A50-448E-AE10-D2A298F64441}"/>
              </a:ext>
            </a:extLst>
          </p:cNvPr>
          <p:cNvPicPr>
            <a:picLocks noChangeAspect="1"/>
          </p:cNvPicPr>
          <p:nvPr/>
        </p:nvPicPr>
        <p:blipFill>
          <a:blip r:embed="rId4"/>
          <a:stretch>
            <a:fillRect/>
          </a:stretch>
        </p:blipFill>
        <p:spPr>
          <a:xfrm>
            <a:off x="5493386" y="4704208"/>
            <a:ext cx="3162574" cy="1226926"/>
          </a:xfrm>
          <a:prstGeom prst="rect">
            <a:avLst/>
          </a:prstGeom>
        </p:spPr>
      </p:pic>
      <p:sp>
        <p:nvSpPr>
          <p:cNvPr id="8" name="Espace réservé de la date 6">
            <a:extLst>
              <a:ext uri="{FF2B5EF4-FFF2-40B4-BE49-F238E27FC236}">
                <a16:creationId xmlns:a16="http://schemas.microsoft.com/office/drawing/2014/main" id="{E25F59BD-38B2-4C4D-A6E6-2BDBEE6C2702}"/>
              </a:ext>
            </a:extLst>
          </p:cNvPr>
          <p:cNvSpPr txBox="1">
            <a:spLocks/>
          </p:cNvSpPr>
          <p:nvPr/>
        </p:nvSpPr>
        <p:spPr>
          <a:xfrm>
            <a:off x="1475277" y="6460071"/>
            <a:ext cx="6403310" cy="356992"/>
          </a:xfrm>
          <a:prstGeom prst="rect">
            <a:avLst/>
          </a:prstGeom>
        </p:spPr>
        <p:txBody>
          <a:bodyPr lIns="91440" tIns="45720" rIns="91440" bIns="45720" anchor="t"/>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1000" b="1" dirty="0">
                <a:solidFill>
                  <a:srgbClr val="002060"/>
                </a:solidFill>
              </a:rPr>
              <a:t>MSA LANGUEDOC – CPSS-CPSNS – 27 mars 2026</a:t>
            </a:r>
          </a:p>
        </p:txBody>
      </p:sp>
      <p:pic>
        <p:nvPicPr>
          <p:cNvPr id="9" name="Image 8">
            <a:extLst>
              <a:ext uri="{FF2B5EF4-FFF2-40B4-BE49-F238E27FC236}">
                <a16:creationId xmlns:a16="http://schemas.microsoft.com/office/drawing/2014/main" id="{4A1F93B2-DE86-4D56-8BB1-8BCB29F05E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4245" y="6299812"/>
            <a:ext cx="843080" cy="442975"/>
          </a:xfrm>
          <a:prstGeom prst="rect">
            <a:avLst/>
          </a:prstGeom>
        </p:spPr>
      </p:pic>
      <p:sp>
        <p:nvSpPr>
          <p:cNvPr id="10" name="Espace réservé du numéro de diapositive 4">
            <a:extLst>
              <a:ext uri="{FF2B5EF4-FFF2-40B4-BE49-F238E27FC236}">
                <a16:creationId xmlns:a16="http://schemas.microsoft.com/office/drawing/2014/main" id="{666B77A5-75BE-4091-B428-90B7CEC59114}"/>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algn="ctr"/>
            <a:fld id="{15D10A2D-0E02-4E03-A8FB-E4E29708B866}" type="slidenum">
              <a:rPr lang="fr-FR" sz="1000" b="1" smtClean="0">
                <a:solidFill>
                  <a:schemeClr val="accent6"/>
                </a:solidFill>
              </a:rPr>
              <a:pPr algn="ctr"/>
              <a:t>26</a:t>
            </a:fld>
            <a:endParaRPr lang="fr-FR" sz="1000" b="1" dirty="0">
              <a:solidFill>
                <a:schemeClr val="accent6"/>
              </a:solidFill>
            </a:endParaRPr>
          </a:p>
        </p:txBody>
      </p:sp>
    </p:spTree>
    <p:extLst>
      <p:ext uri="{BB962C8B-B14F-4D97-AF65-F5344CB8AC3E}">
        <p14:creationId xmlns:p14="http://schemas.microsoft.com/office/powerpoint/2010/main" val="2853434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5F1064-24F5-405D-9BD3-F2690AD4F0B7}"/>
              </a:ext>
            </a:extLst>
          </p:cNvPr>
          <p:cNvSpPr>
            <a:spLocks noGrp="1"/>
          </p:cNvSpPr>
          <p:nvPr>
            <p:ph type="title"/>
          </p:nvPr>
        </p:nvSpPr>
        <p:spPr/>
        <p:txBody>
          <a:bodyPr/>
          <a:lstStyle/>
          <a:p>
            <a:pPr algn="ctr"/>
            <a:r>
              <a:rPr lang="fr-FR" dirty="0"/>
              <a:t>Organismes sous conventions :</a:t>
            </a:r>
            <a:br>
              <a:rPr lang="fr-FR" dirty="0"/>
            </a:br>
            <a:r>
              <a:rPr lang="fr-FR" dirty="0"/>
              <a:t>473 personnes suivies</a:t>
            </a:r>
          </a:p>
        </p:txBody>
      </p:sp>
      <p:graphicFrame>
        <p:nvGraphicFramePr>
          <p:cNvPr id="6" name="Graphique 5">
            <a:extLst>
              <a:ext uri="{FF2B5EF4-FFF2-40B4-BE49-F238E27FC236}">
                <a16:creationId xmlns:a16="http://schemas.microsoft.com/office/drawing/2014/main" id="{3783A6F6-5C22-44C0-BBDE-F3E42A4701B4}"/>
              </a:ext>
            </a:extLst>
          </p:cNvPr>
          <p:cNvGraphicFramePr/>
          <p:nvPr>
            <p:extLst>
              <p:ext uri="{D42A27DB-BD31-4B8C-83A1-F6EECF244321}">
                <p14:modId xmlns:p14="http://schemas.microsoft.com/office/powerpoint/2010/main" val="280225522"/>
              </p:ext>
            </p:extLst>
          </p:nvPr>
        </p:nvGraphicFramePr>
        <p:xfrm>
          <a:off x="-124460" y="1418400"/>
          <a:ext cx="8707120" cy="4400040"/>
        </p:xfrm>
        <a:graphic>
          <a:graphicData uri="http://schemas.openxmlformats.org/drawingml/2006/chart">
            <c:chart xmlns:c="http://schemas.openxmlformats.org/drawingml/2006/chart" xmlns:r="http://schemas.openxmlformats.org/officeDocument/2006/relationships" r:id="rId3"/>
          </a:graphicData>
        </a:graphic>
      </p:graphicFrame>
      <p:sp>
        <p:nvSpPr>
          <p:cNvPr id="5" name="Espace réservé de la date 6">
            <a:extLst>
              <a:ext uri="{FF2B5EF4-FFF2-40B4-BE49-F238E27FC236}">
                <a16:creationId xmlns:a16="http://schemas.microsoft.com/office/drawing/2014/main" id="{2A014E2B-A880-4DF3-8C87-D91BF26F0397}"/>
              </a:ext>
            </a:extLst>
          </p:cNvPr>
          <p:cNvSpPr txBox="1">
            <a:spLocks/>
          </p:cNvSpPr>
          <p:nvPr/>
        </p:nvSpPr>
        <p:spPr>
          <a:xfrm>
            <a:off x="1475277" y="6460071"/>
            <a:ext cx="6403310" cy="356992"/>
          </a:xfrm>
          <a:prstGeom prst="rect">
            <a:avLst/>
          </a:prstGeom>
        </p:spPr>
        <p:txBody>
          <a:bodyPr lIns="91440" tIns="45720" rIns="91440" bIns="45720" anchor="t"/>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1000" b="1" dirty="0">
                <a:solidFill>
                  <a:srgbClr val="002060"/>
                </a:solidFill>
              </a:rPr>
              <a:t>MSA LANGUEDOC – CPSS-CPSNS – 27 mars 2026</a:t>
            </a:r>
          </a:p>
        </p:txBody>
      </p:sp>
      <p:pic>
        <p:nvPicPr>
          <p:cNvPr id="7" name="Image 6">
            <a:extLst>
              <a:ext uri="{FF2B5EF4-FFF2-40B4-BE49-F238E27FC236}">
                <a16:creationId xmlns:a16="http://schemas.microsoft.com/office/drawing/2014/main" id="{DD2A75ED-FD7D-45A7-99E6-5896D1FACB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4245" y="6299812"/>
            <a:ext cx="843080" cy="442975"/>
          </a:xfrm>
          <a:prstGeom prst="rect">
            <a:avLst/>
          </a:prstGeom>
        </p:spPr>
      </p:pic>
      <p:sp>
        <p:nvSpPr>
          <p:cNvPr id="8" name="Espace réservé du numéro de diapositive 4">
            <a:extLst>
              <a:ext uri="{FF2B5EF4-FFF2-40B4-BE49-F238E27FC236}">
                <a16:creationId xmlns:a16="http://schemas.microsoft.com/office/drawing/2014/main" id="{37D40133-1B29-44E6-BA05-54D49213BCF4}"/>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algn="ctr"/>
            <a:fld id="{15D10A2D-0E02-4E03-A8FB-E4E29708B866}" type="slidenum">
              <a:rPr lang="fr-FR" sz="1000" b="1" smtClean="0">
                <a:solidFill>
                  <a:schemeClr val="accent6"/>
                </a:solidFill>
              </a:rPr>
              <a:pPr algn="ctr"/>
              <a:t>27</a:t>
            </a:fld>
            <a:endParaRPr lang="fr-FR" sz="1000" b="1" dirty="0">
              <a:solidFill>
                <a:schemeClr val="accent6"/>
              </a:solidFill>
            </a:endParaRPr>
          </a:p>
        </p:txBody>
      </p:sp>
    </p:spTree>
    <p:extLst>
      <p:ext uri="{BB962C8B-B14F-4D97-AF65-F5344CB8AC3E}">
        <p14:creationId xmlns:p14="http://schemas.microsoft.com/office/powerpoint/2010/main" val="2217672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532FC0-FBFB-46EF-ACD0-F02D423187B7}"/>
              </a:ext>
            </a:extLst>
          </p:cNvPr>
          <p:cNvSpPr>
            <a:spLocks noGrp="1"/>
          </p:cNvSpPr>
          <p:nvPr>
            <p:ph type="title"/>
          </p:nvPr>
        </p:nvSpPr>
        <p:spPr>
          <a:xfrm>
            <a:off x="457200" y="273600"/>
            <a:ext cx="8229240" cy="640800"/>
          </a:xfrm>
        </p:spPr>
        <p:txBody>
          <a:bodyPr/>
          <a:lstStyle/>
          <a:p>
            <a:pPr algn="ctr"/>
            <a:r>
              <a:rPr lang="fr-FR" dirty="0"/>
              <a:t>La télésanté</a:t>
            </a:r>
          </a:p>
        </p:txBody>
      </p:sp>
      <p:pic>
        <p:nvPicPr>
          <p:cNvPr id="5" name="Image 4">
            <a:extLst>
              <a:ext uri="{FF2B5EF4-FFF2-40B4-BE49-F238E27FC236}">
                <a16:creationId xmlns:a16="http://schemas.microsoft.com/office/drawing/2014/main" id="{3BB546C0-7C3A-4584-B00E-8F8E7A459840}"/>
              </a:ext>
            </a:extLst>
          </p:cNvPr>
          <p:cNvPicPr>
            <a:picLocks noChangeAspect="1"/>
          </p:cNvPicPr>
          <p:nvPr/>
        </p:nvPicPr>
        <p:blipFill>
          <a:blip r:embed="rId2"/>
          <a:stretch>
            <a:fillRect/>
          </a:stretch>
        </p:blipFill>
        <p:spPr>
          <a:xfrm>
            <a:off x="71120" y="812800"/>
            <a:ext cx="9144000" cy="5516880"/>
          </a:xfrm>
          <a:prstGeom prst="rect">
            <a:avLst/>
          </a:prstGeom>
        </p:spPr>
      </p:pic>
      <p:sp>
        <p:nvSpPr>
          <p:cNvPr id="6" name="Espace réservé de la date 6">
            <a:extLst>
              <a:ext uri="{FF2B5EF4-FFF2-40B4-BE49-F238E27FC236}">
                <a16:creationId xmlns:a16="http://schemas.microsoft.com/office/drawing/2014/main" id="{AE59775E-53C0-45BE-83AC-A8FE670D12A3}"/>
              </a:ext>
            </a:extLst>
          </p:cNvPr>
          <p:cNvSpPr txBox="1">
            <a:spLocks/>
          </p:cNvSpPr>
          <p:nvPr/>
        </p:nvSpPr>
        <p:spPr>
          <a:xfrm>
            <a:off x="1475277" y="6460071"/>
            <a:ext cx="6403310" cy="356992"/>
          </a:xfrm>
          <a:prstGeom prst="rect">
            <a:avLst/>
          </a:prstGeom>
        </p:spPr>
        <p:txBody>
          <a:bodyPr lIns="91440" tIns="45720" rIns="91440" bIns="45720" anchor="t"/>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1000" b="1" dirty="0">
                <a:solidFill>
                  <a:srgbClr val="002060"/>
                </a:solidFill>
              </a:rPr>
              <a:t>MSA LANGUEDOC – CPSS-CPSNS – 27 mars 2026</a:t>
            </a:r>
          </a:p>
        </p:txBody>
      </p:sp>
      <p:pic>
        <p:nvPicPr>
          <p:cNvPr id="7" name="Image 6">
            <a:extLst>
              <a:ext uri="{FF2B5EF4-FFF2-40B4-BE49-F238E27FC236}">
                <a16:creationId xmlns:a16="http://schemas.microsoft.com/office/drawing/2014/main" id="{12836712-027B-4EF8-A7F2-CBBB5E7BF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4245" y="6299812"/>
            <a:ext cx="843080" cy="442975"/>
          </a:xfrm>
          <a:prstGeom prst="rect">
            <a:avLst/>
          </a:prstGeom>
        </p:spPr>
      </p:pic>
      <p:sp>
        <p:nvSpPr>
          <p:cNvPr id="8" name="Espace réservé du numéro de diapositive 4">
            <a:extLst>
              <a:ext uri="{FF2B5EF4-FFF2-40B4-BE49-F238E27FC236}">
                <a16:creationId xmlns:a16="http://schemas.microsoft.com/office/drawing/2014/main" id="{BC8E7E28-7667-4CBB-BC0B-B9D66563DC55}"/>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algn="ctr"/>
            <a:fld id="{15D10A2D-0E02-4E03-A8FB-E4E29708B866}" type="slidenum">
              <a:rPr lang="fr-FR" sz="1000" b="1" smtClean="0">
                <a:solidFill>
                  <a:schemeClr val="accent6"/>
                </a:solidFill>
              </a:rPr>
              <a:pPr algn="ctr"/>
              <a:t>28</a:t>
            </a:fld>
            <a:endParaRPr lang="fr-FR" sz="1000" b="1" dirty="0">
              <a:solidFill>
                <a:schemeClr val="accent6"/>
              </a:solidFill>
            </a:endParaRPr>
          </a:p>
        </p:txBody>
      </p:sp>
    </p:spTree>
    <p:extLst>
      <p:ext uri="{BB962C8B-B14F-4D97-AF65-F5344CB8AC3E}">
        <p14:creationId xmlns:p14="http://schemas.microsoft.com/office/powerpoint/2010/main" val="357491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9F13F55-92F8-480F-B3CF-B68B6F194767}"/>
              </a:ext>
            </a:extLst>
          </p:cNvPr>
          <p:cNvSpPr>
            <a:spLocks noGrp="1"/>
          </p:cNvSpPr>
          <p:nvPr>
            <p:ph type="subTitle"/>
          </p:nvPr>
        </p:nvSpPr>
        <p:spPr>
          <a:xfrm>
            <a:off x="457380" y="327660"/>
            <a:ext cx="8229240" cy="5368440"/>
          </a:xfrm>
        </p:spPr>
        <p:txBody>
          <a:bodyPr/>
          <a:lstStyle/>
          <a:p>
            <a:pPr marL="0" indent="0" algn="ctr">
              <a:buNone/>
            </a:pPr>
            <a:r>
              <a:rPr lang="fr-FR" b="1" dirty="0"/>
              <a:t>Mission 3 </a:t>
            </a:r>
          </a:p>
          <a:p>
            <a:pPr marL="0" indent="0" algn="ctr">
              <a:buNone/>
            </a:pPr>
            <a:r>
              <a:rPr lang="fr-FR" b="1" dirty="0"/>
              <a:t>Prévention de la Désinsertion Professionnelle</a:t>
            </a:r>
          </a:p>
        </p:txBody>
      </p:sp>
      <p:sp>
        <p:nvSpPr>
          <p:cNvPr id="4" name="Espace réservé de la date 6">
            <a:extLst>
              <a:ext uri="{FF2B5EF4-FFF2-40B4-BE49-F238E27FC236}">
                <a16:creationId xmlns:a16="http://schemas.microsoft.com/office/drawing/2014/main" id="{EE8B1DF4-55BB-47FA-89E8-AE8D4EE203FF}"/>
              </a:ext>
            </a:extLst>
          </p:cNvPr>
          <p:cNvSpPr txBox="1">
            <a:spLocks/>
          </p:cNvSpPr>
          <p:nvPr/>
        </p:nvSpPr>
        <p:spPr>
          <a:xfrm>
            <a:off x="1475277" y="6460071"/>
            <a:ext cx="6403310" cy="356992"/>
          </a:xfrm>
          <a:prstGeom prst="rect">
            <a:avLst/>
          </a:prstGeom>
        </p:spPr>
        <p:txBody>
          <a:bodyPr lIns="91440" tIns="45720" rIns="91440" bIns="45720" anchor="t"/>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1000" b="1" dirty="0">
                <a:solidFill>
                  <a:srgbClr val="002060"/>
                </a:solidFill>
              </a:rPr>
              <a:t>MSA LANGUEDOC – CPSS-CPSNS – 27 mars 2026</a:t>
            </a:r>
          </a:p>
        </p:txBody>
      </p:sp>
      <p:pic>
        <p:nvPicPr>
          <p:cNvPr id="5" name="Image 4">
            <a:extLst>
              <a:ext uri="{FF2B5EF4-FFF2-40B4-BE49-F238E27FC236}">
                <a16:creationId xmlns:a16="http://schemas.microsoft.com/office/drawing/2014/main" id="{03120A53-618A-4AF7-A7A9-743602FA8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245" y="6299812"/>
            <a:ext cx="843080" cy="442975"/>
          </a:xfrm>
          <a:prstGeom prst="rect">
            <a:avLst/>
          </a:prstGeom>
        </p:spPr>
      </p:pic>
      <p:sp>
        <p:nvSpPr>
          <p:cNvPr id="6" name="Espace réservé du numéro de diapositive 4">
            <a:extLst>
              <a:ext uri="{FF2B5EF4-FFF2-40B4-BE49-F238E27FC236}">
                <a16:creationId xmlns:a16="http://schemas.microsoft.com/office/drawing/2014/main" id="{752BE709-D6D6-4ADF-A1F6-7BB56704B804}"/>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algn="ctr"/>
            <a:fld id="{15D10A2D-0E02-4E03-A8FB-E4E29708B866}" type="slidenum">
              <a:rPr lang="fr-FR" sz="1000" b="1" smtClean="0">
                <a:solidFill>
                  <a:schemeClr val="accent6"/>
                </a:solidFill>
              </a:rPr>
              <a:pPr algn="ctr"/>
              <a:t>29</a:t>
            </a:fld>
            <a:endParaRPr lang="fr-FR" sz="1000" b="1" dirty="0">
              <a:solidFill>
                <a:schemeClr val="accent6"/>
              </a:solidFill>
            </a:endParaRPr>
          </a:p>
        </p:txBody>
      </p:sp>
    </p:spTree>
    <p:extLst>
      <p:ext uri="{BB962C8B-B14F-4D97-AF65-F5344CB8AC3E}">
        <p14:creationId xmlns:p14="http://schemas.microsoft.com/office/powerpoint/2010/main" val="1847802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Espace réservé du contenu 4"/>
          <p:cNvPicPr/>
          <p:nvPr/>
        </p:nvPicPr>
        <p:blipFill>
          <a:blip r:embed="rId2"/>
          <a:stretch/>
        </p:blipFill>
        <p:spPr>
          <a:xfrm>
            <a:off x="527140" y="101600"/>
            <a:ext cx="8400960" cy="5842000"/>
          </a:xfrm>
          <a:prstGeom prst="rect">
            <a:avLst/>
          </a:prstGeom>
          <a:ln w="0">
            <a:noFill/>
          </a:ln>
        </p:spPr>
      </p:pic>
      <p:sp>
        <p:nvSpPr>
          <p:cNvPr id="3" name="Espace réservé de la date 6">
            <a:extLst>
              <a:ext uri="{FF2B5EF4-FFF2-40B4-BE49-F238E27FC236}">
                <a16:creationId xmlns:a16="http://schemas.microsoft.com/office/drawing/2014/main" id="{C0A3B7B5-CDDD-4518-97C0-AA8E91009844}"/>
              </a:ext>
            </a:extLst>
          </p:cNvPr>
          <p:cNvSpPr txBox="1">
            <a:spLocks/>
          </p:cNvSpPr>
          <p:nvPr/>
        </p:nvSpPr>
        <p:spPr>
          <a:xfrm>
            <a:off x="1475277" y="6460071"/>
            <a:ext cx="6403310" cy="356992"/>
          </a:xfrm>
          <a:prstGeom prst="rect">
            <a:avLst/>
          </a:prstGeom>
        </p:spPr>
        <p:txBody>
          <a:bodyPr lIns="91440" tIns="45720" rIns="91440" bIns="45720" anchor="t"/>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1000" b="1" dirty="0">
                <a:solidFill>
                  <a:srgbClr val="002060"/>
                </a:solidFill>
              </a:rPr>
              <a:t>MSA LANGUEDOC – CPSS-CPSNS – 27 mars 2026</a:t>
            </a:r>
          </a:p>
        </p:txBody>
      </p:sp>
      <p:pic>
        <p:nvPicPr>
          <p:cNvPr id="4" name="Image 3">
            <a:extLst>
              <a:ext uri="{FF2B5EF4-FFF2-40B4-BE49-F238E27FC236}">
                <a16:creationId xmlns:a16="http://schemas.microsoft.com/office/drawing/2014/main" id="{2CAA00DD-293C-4778-86B1-53E5495A6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4245" y="6299812"/>
            <a:ext cx="843080" cy="442975"/>
          </a:xfrm>
          <a:prstGeom prst="rect">
            <a:avLst/>
          </a:prstGeom>
        </p:spPr>
      </p:pic>
      <p:sp>
        <p:nvSpPr>
          <p:cNvPr id="5" name="Espace réservé du numéro de diapositive 4">
            <a:extLst>
              <a:ext uri="{FF2B5EF4-FFF2-40B4-BE49-F238E27FC236}">
                <a16:creationId xmlns:a16="http://schemas.microsoft.com/office/drawing/2014/main" id="{79277758-B78A-4DA7-808C-35937CDD7A7E}"/>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algn="ctr"/>
            <a:fld id="{15D10A2D-0E02-4E03-A8FB-E4E29708B866}" type="slidenum">
              <a:rPr lang="fr-FR" sz="1000" b="1" smtClean="0">
                <a:solidFill>
                  <a:schemeClr val="accent6"/>
                </a:solidFill>
              </a:rPr>
              <a:pPr algn="ctr"/>
              <a:t>3</a:t>
            </a:fld>
            <a:endParaRPr lang="fr-FR" sz="1000" b="1" dirty="0">
              <a:solidFill>
                <a:schemeClr val="accent6"/>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8D1D7A2-8D68-4540-8531-CB6BF27D3F31}"/>
              </a:ext>
            </a:extLst>
          </p:cNvPr>
          <p:cNvSpPr txBox="1"/>
          <p:nvPr/>
        </p:nvSpPr>
        <p:spPr>
          <a:xfrm>
            <a:off x="274320" y="302260"/>
            <a:ext cx="8595360" cy="2062103"/>
          </a:xfrm>
          <a:prstGeom prst="rect">
            <a:avLst/>
          </a:prstGeom>
          <a:noFill/>
        </p:spPr>
        <p:txBody>
          <a:bodyPr wrap="square" rtlCol="0">
            <a:spAutoFit/>
          </a:bodyPr>
          <a:lstStyle/>
          <a:p>
            <a:pPr algn="just"/>
            <a:r>
              <a:rPr lang="fr-FR" sz="1600" b="1" dirty="0">
                <a:solidFill>
                  <a:srgbClr val="002060"/>
                </a:solidFill>
              </a:rPr>
              <a:t>La Prévention de la Désinsertion Professionnelle (PDP) </a:t>
            </a:r>
            <a:r>
              <a:rPr lang="fr-FR" sz="1600" dirty="0">
                <a:solidFill>
                  <a:srgbClr val="002060"/>
                </a:solidFill>
              </a:rPr>
              <a:t>s’appuie sur des dispositifs et accompagnements destinés aux travailleurs dont l’état de santé est, ou risque de devenir, </a:t>
            </a:r>
            <a:r>
              <a:rPr lang="fr-FR" sz="1600" b="1" dirty="0">
                <a:solidFill>
                  <a:srgbClr val="002060"/>
                </a:solidFill>
              </a:rPr>
              <a:t>difficilement compatible avec la poursuite de leur activité professionnelle.</a:t>
            </a:r>
          </a:p>
          <a:p>
            <a:pPr algn="just"/>
            <a:endParaRPr lang="fr-FR" sz="1600" dirty="0">
              <a:solidFill>
                <a:srgbClr val="002060"/>
              </a:solidFill>
            </a:endParaRPr>
          </a:p>
          <a:p>
            <a:pPr algn="just"/>
            <a:r>
              <a:rPr lang="fr-FR" sz="1600" dirty="0">
                <a:solidFill>
                  <a:srgbClr val="002060"/>
                </a:solidFill>
              </a:rPr>
              <a:t>La PDP ne se limite pas aux personnes en arrêt de travail mais envisage tout au long du parcours professionnel dans un but de sécurisation. Elle intègre les notions de maintien en emploi et de maintien dans l’emploi. Avec la PDP, la volonté est d’intervenir le plus précocement possible.</a:t>
            </a:r>
          </a:p>
        </p:txBody>
      </p:sp>
      <p:pic>
        <p:nvPicPr>
          <p:cNvPr id="6" name="Image 5">
            <a:extLst>
              <a:ext uri="{FF2B5EF4-FFF2-40B4-BE49-F238E27FC236}">
                <a16:creationId xmlns:a16="http://schemas.microsoft.com/office/drawing/2014/main" id="{BB74CD4A-E63A-482B-9F16-1C8D9A680F86}"/>
              </a:ext>
            </a:extLst>
          </p:cNvPr>
          <p:cNvPicPr>
            <a:picLocks noChangeAspect="1"/>
          </p:cNvPicPr>
          <p:nvPr/>
        </p:nvPicPr>
        <p:blipFill>
          <a:blip r:embed="rId2"/>
          <a:stretch>
            <a:fillRect/>
          </a:stretch>
        </p:blipFill>
        <p:spPr>
          <a:xfrm>
            <a:off x="274320" y="2712184"/>
            <a:ext cx="8423670" cy="3079016"/>
          </a:xfrm>
          <a:prstGeom prst="rect">
            <a:avLst/>
          </a:prstGeom>
        </p:spPr>
      </p:pic>
      <p:sp>
        <p:nvSpPr>
          <p:cNvPr id="5" name="Espace réservé de la date 6">
            <a:extLst>
              <a:ext uri="{FF2B5EF4-FFF2-40B4-BE49-F238E27FC236}">
                <a16:creationId xmlns:a16="http://schemas.microsoft.com/office/drawing/2014/main" id="{23BE119B-C873-4DDE-8898-4ADAFDB5A27E}"/>
              </a:ext>
            </a:extLst>
          </p:cNvPr>
          <p:cNvSpPr txBox="1">
            <a:spLocks/>
          </p:cNvSpPr>
          <p:nvPr/>
        </p:nvSpPr>
        <p:spPr>
          <a:xfrm>
            <a:off x="1475277" y="6460071"/>
            <a:ext cx="6403310" cy="356992"/>
          </a:xfrm>
          <a:prstGeom prst="rect">
            <a:avLst/>
          </a:prstGeom>
        </p:spPr>
        <p:txBody>
          <a:bodyPr lIns="91440" tIns="45720" rIns="91440" bIns="45720" anchor="t"/>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1000" b="1" dirty="0">
                <a:solidFill>
                  <a:srgbClr val="002060"/>
                </a:solidFill>
              </a:rPr>
              <a:t>MSA LANGUEDOC – CPSS-CPSNS – 27 mars 2026</a:t>
            </a:r>
          </a:p>
        </p:txBody>
      </p:sp>
      <p:pic>
        <p:nvPicPr>
          <p:cNvPr id="7" name="Image 6">
            <a:extLst>
              <a:ext uri="{FF2B5EF4-FFF2-40B4-BE49-F238E27FC236}">
                <a16:creationId xmlns:a16="http://schemas.microsoft.com/office/drawing/2014/main" id="{E87F77C9-CFE7-4628-92CB-38EB356F98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4245" y="6299812"/>
            <a:ext cx="843080" cy="442975"/>
          </a:xfrm>
          <a:prstGeom prst="rect">
            <a:avLst/>
          </a:prstGeom>
        </p:spPr>
      </p:pic>
      <p:sp>
        <p:nvSpPr>
          <p:cNvPr id="8" name="Espace réservé du numéro de diapositive 4">
            <a:extLst>
              <a:ext uri="{FF2B5EF4-FFF2-40B4-BE49-F238E27FC236}">
                <a16:creationId xmlns:a16="http://schemas.microsoft.com/office/drawing/2014/main" id="{26912786-5AB8-4FA6-BE4C-5998BCE35E1F}"/>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algn="ctr"/>
            <a:fld id="{15D10A2D-0E02-4E03-A8FB-E4E29708B866}" type="slidenum">
              <a:rPr lang="fr-FR" sz="1000" b="1" smtClean="0">
                <a:solidFill>
                  <a:schemeClr val="accent6"/>
                </a:solidFill>
              </a:rPr>
              <a:pPr algn="ctr"/>
              <a:t>30</a:t>
            </a:fld>
            <a:endParaRPr lang="fr-FR" sz="1000" b="1" dirty="0">
              <a:solidFill>
                <a:schemeClr val="accent6"/>
              </a:solidFill>
            </a:endParaRPr>
          </a:p>
        </p:txBody>
      </p:sp>
    </p:spTree>
    <p:extLst>
      <p:ext uri="{BB962C8B-B14F-4D97-AF65-F5344CB8AC3E}">
        <p14:creationId xmlns:p14="http://schemas.microsoft.com/office/powerpoint/2010/main" val="2593645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C55B32-50F4-4181-99F4-EF306AF1947F}"/>
              </a:ext>
            </a:extLst>
          </p:cNvPr>
          <p:cNvSpPr>
            <a:spLocks noGrp="1"/>
          </p:cNvSpPr>
          <p:nvPr>
            <p:ph type="title"/>
          </p:nvPr>
        </p:nvSpPr>
        <p:spPr/>
        <p:txBody>
          <a:bodyPr/>
          <a:lstStyle/>
          <a:p>
            <a:pPr algn="ctr"/>
            <a:r>
              <a:rPr lang="fr-FR" dirty="0"/>
              <a:t>PDP – Contact pour signalements</a:t>
            </a:r>
          </a:p>
        </p:txBody>
      </p:sp>
      <p:sp>
        <p:nvSpPr>
          <p:cNvPr id="3" name="Sous-titre 2">
            <a:extLst>
              <a:ext uri="{FF2B5EF4-FFF2-40B4-BE49-F238E27FC236}">
                <a16:creationId xmlns:a16="http://schemas.microsoft.com/office/drawing/2014/main" id="{AAD82BF7-3903-422C-970E-5BA3FEBFA9C5}"/>
              </a:ext>
            </a:extLst>
          </p:cNvPr>
          <p:cNvSpPr>
            <a:spLocks noGrp="1"/>
          </p:cNvSpPr>
          <p:nvPr>
            <p:ph type="subTitle"/>
          </p:nvPr>
        </p:nvSpPr>
        <p:spPr>
          <a:xfrm>
            <a:off x="457200" y="273600"/>
            <a:ext cx="8229240" cy="5771600"/>
          </a:xfrm>
        </p:spPr>
        <p:txBody>
          <a:bodyPr/>
          <a:lstStyle/>
          <a:p>
            <a:pPr marL="0" indent="0" algn="ctr">
              <a:buNone/>
            </a:pPr>
            <a:r>
              <a:rPr lang="fr-FR" dirty="0">
                <a:solidFill>
                  <a:srgbClr val="FF0000"/>
                </a:solidFill>
              </a:rPr>
              <a:t>cpo.blf@languedoc.msa.fr</a:t>
            </a:r>
          </a:p>
        </p:txBody>
      </p:sp>
      <p:sp>
        <p:nvSpPr>
          <p:cNvPr id="4" name="Espace réservé de la date 6">
            <a:extLst>
              <a:ext uri="{FF2B5EF4-FFF2-40B4-BE49-F238E27FC236}">
                <a16:creationId xmlns:a16="http://schemas.microsoft.com/office/drawing/2014/main" id="{789AA6CB-0770-4632-B322-6E1A27843BFD}"/>
              </a:ext>
            </a:extLst>
          </p:cNvPr>
          <p:cNvSpPr txBox="1">
            <a:spLocks/>
          </p:cNvSpPr>
          <p:nvPr/>
        </p:nvSpPr>
        <p:spPr>
          <a:xfrm>
            <a:off x="1475277" y="6460071"/>
            <a:ext cx="6403310" cy="356992"/>
          </a:xfrm>
          <a:prstGeom prst="rect">
            <a:avLst/>
          </a:prstGeom>
        </p:spPr>
        <p:txBody>
          <a:bodyPr lIns="91440" tIns="45720" rIns="91440" bIns="45720" anchor="t"/>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1000" b="1" dirty="0">
                <a:solidFill>
                  <a:srgbClr val="002060"/>
                </a:solidFill>
              </a:rPr>
              <a:t>MSA LANGUEDOC – CPSS-CPSNS – 27 mars 2026</a:t>
            </a:r>
          </a:p>
        </p:txBody>
      </p:sp>
      <p:pic>
        <p:nvPicPr>
          <p:cNvPr id="5" name="Image 4">
            <a:extLst>
              <a:ext uri="{FF2B5EF4-FFF2-40B4-BE49-F238E27FC236}">
                <a16:creationId xmlns:a16="http://schemas.microsoft.com/office/drawing/2014/main" id="{3D19A3C7-5BFA-46E8-84F5-2DD7D2D73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245" y="6299812"/>
            <a:ext cx="843080" cy="442975"/>
          </a:xfrm>
          <a:prstGeom prst="rect">
            <a:avLst/>
          </a:prstGeom>
        </p:spPr>
      </p:pic>
      <p:sp>
        <p:nvSpPr>
          <p:cNvPr id="6" name="Espace réservé du numéro de diapositive 4">
            <a:extLst>
              <a:ext uri="{FF2B5EF4-FFF2-40B4-BE49-F238E27FC236}">
                <a16:creationId xmlns:a16="http://schemas.microsoft.com/office/drawing/2014/main" id="{D712A261-D225-460B-9102-E584C7C22E97}"/>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algn="ctr"/>
            <a:fld id="{15D10A2D-0E02-4E03-A8FB-E4E29708B866}" type="slidenum">
              <a:rPr lang="fr-FR" sz="1000" b="1" smtClean="0">
                <a:solidFill>
                  <a:schemeClr val="accent6"/>
                </a:solidFill>
              </a:rPr>
              <a:pPr algn="ctr"/>
              <a:t>31</a:t>
            </a:fld>
            <a:endParaRPr lang="fr-FR" sz="1000" b="1" dirty="0">
              <a:solidFill>
                <a:schemeClr val="accent6"/>
              </a:solidFill>
            </a:endParaRPr>
          </a:p>
        </p:txBody>
      </p:sp>
    </p:spTree>
    <p:extLst>
      <p:ext uri="{BB962C8B-B14F-4D97-AF65-F5344CB8AC3E}">
        <p14:creationId xmlns:p14="http://schemas.microsoft.com/office/powerpoint/2010/main" val="2227044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texte 4">
            <a:extLst>
              <a:ext uri="{FF2B5EF4-FFF2-40B4-BE49-F238E27FC236}">
                <a16:creationId xmlns:a16="http://schemas.microsoft.com/office/drawing/2014/main" id="{43141BE9-8B91-6C4E-1D7A-D7547F4F0D43}"/>
              </a:ext>
            </a:extLst>
          </p:cNvPr>
          <p:cNvSpPr>
            <a:spLocks noGrp="1" noChangeArrowheads="1"/>
          </p:cNvSpPr>
          <p:nvPr>
            <p:ph type="body" idx="1"/>
          </p:nvPr>
        </p:nvSpPr>
        <p:spPr>
          <a:xfrm>
            <a:off x="4856813" y="3177915"/>
            <a:ext cx="4349657" cy="1089168"/>
          </a:xfrm>
        </p:spPr>
        <p:txBody>
          <a:bodyPr/>
          <a:lstStyle/>
          <a:p>
            <a:pPr algn="ctr">
              <a:spcBef>
                <a:spcPct val="0"/>
              </a:spcBef>
            </a:pPr>
            <a:r>
              <a:rPr lang="fr-FR" altLang="fr-FR" sz="1800" b="1">
                <a:solidFill>
                  <a:schemeClr val="bg1"/>
                </a:solidFill>
              </a:rPr>
              <a:t>Fin de la présentation</a:t>
            </a:r>
          </a:p>
        </p:txBody>
      </p:sp>
      <p:sp>
        <p:nvSpPr>
          <p:cNvPr id="3" name="Espace réservé du numéro de diapositive 4">
            <a:extLst>
              <a:ext uri="{FF2B5EF4-FFF2-40B4-BE49-F238E27FC236}">
                <a16:creationId xmlns:a16="http://schemas.microsoft.com/office/drawing/2014/main" id="{D1D71902-B194-4429-97CC-454D5AD7EF27}"/>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algn="ctr"/>
            <a:fld id="{15D10A2D-0E02-4E03-A8FB-E4E29708B866}" type="slidenum">
              <a:rPr lang="fr-FR" sz="1000" b="1" smtClean="0">
                <a:solidFill>
                  <a:schemeClr val="accent6"/>
                </a:solidFill>
              </a:rPr>
              <a:pPr algn="ctr"/>
              <a:t>32</a:t>
            </a:fld>
            <a:endParaRPr lang="fr-FR" sz="1000" b="1">
              <a:solidFill>
                <a:schemeClr val="accent6"/>
              </a:solidFill>
            </a:endParaRPr>
          </a:p>
        </p:txBody>
      </p:sp>
      <p:pic>
        <p:nvPicPr>
          <p:cNvPr id="4" name="Image 3">
            <a:extLst>
              <a:ext uri="{FF2B5EF4-FFF2-40B4-BE49-F238E27FC236}">
                <a16:creationId xmlns:a16="http://schemas.microsoft.com/office/drawing/2014/main" id="{B8E55B90-1942-40E4-AD97-9C83B1555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245" y="6299812"/>
            <a:ext cx="843080" cy="442975"/>
          </a:xfrm>
          <a:prstGeom prst="rect">
            <a:avLst/>
          </a:prstGeom>
        </p:spPr>
      </p:pic>
      <p:sp>
        <p:nvSpPr>
          <p:cNvPr id="5" name="Espace réservé de la date 6">
            <a:extLst>
              <a:ext uri="{FF2B5EF4-FFF2-40B4-BE49-F238E27FC236}">
                <a16:creationId xmlns:a16="http://schemas.microsoft.com/office/drawing/2014/main" id="{C52C2077-0DA5-413E-9F36-4504D0BFE12D}"/>
              </a:ext>
            </a:extLst>
          </p:cNvPr>
          <p:cNvSpPr txBox="1">
            <a:spLocks/>
          </p:cNvSpPr>
          <p:nvPr/>
        </p:nvSpPr>
        <p:spPr>
          <a:xfrm>
            <a:off x="1475277" y="6460071"/>
            <a:ext cx="6403310" cy="356992"/>
          </a:xfrm>
          <a:prstGeom prst="rect">
            <a:avLst/>
          </a:prstGeom>
        </p:spPr>
        <p:txBody>
          <a:bodyPr lIns="91440" tIns="45720" rIns="91440" bIns="45720" anchor="t"/>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1000" b="1">
                <a:solidFill>
                  <a:srgbClr val="002060"/>
                </a:solidFill>
              </a:rPr>
              <a:t>MSA LANGUEDOC – CPSS-CPSNS –27 mars 2026</a:t>
            </a:r>
          </a:p>
        </p:txBody>
      </p:sp>
    </p:spTree>
    <p:extLst>
      <p:ext uri="{BB962C8B-B14F-4D97-AF65-F5344CB8AC3E}">
        <p14:creationId xmlns:p14="http://schemas.microsoft.com/office/powerpoint/2010/main" val="3647492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B33C16-A82C-456F-BE21-FC6018FCFF50}"/>
              </a:ext>
            </a:extLst>
          </p:cNvPr>
          <p:cNvSpPr>
            <a:spLocks noGrp="1"/>
          </p:cNvSpPr>
          <p:nvPr>
            <p:ph type="title"/>
          </p:nvPr>
        </p:nvSpPr>
        <p:spPr/>
        <p:txBody>
          <a:bodyPr/>
          <a:lstStyle/>
          <a:p>
            <a:r>
              <a:rPr lang="fr-FR" dirty="0"/>
              <a:t>Contexte 2026 Service Santé Sécurité au Travail</a:t>
            </a:r>
          </a:p>
        </p:txBody>
      </p:sp>
      <p:sp>
        <p:nvSpPr>
          <p:cNvPr id="3" name="Espace réservé du contenu 2">
            <a:extLst>
              <a:ext uri="{FF2B5EF4-FFF2-40B4-BE49-F238E27FC236}">
                <a16:creationId xmlns:a16="http://schemas.microsoft.com/office/drawing/2014/main" id="{E7395C34-0C02-473F-B50D-9989996797F0}"/>
              </a:ext>
            </a:extLst>
          </p:cNvPr>
          <p:cNvSpPr>
            <a:spLocks noGrp="1"/>
          </p:cNvSpPr>
          <p:nvPr>
            <p:ph idx="1"/>
          </p:nvPr>
        </p:nvSpPr>
        <p:spPr>
          <a:xfrm>
            <a:off x="449638" y="1236263"/>
            <a:ext cx="8033764" cy="4385474"/>
          </a:xfrm>
        </p:spPr>
        <p:txBody>
          <a:bodyPr/>
          <a:lstStyle/>
          <a:p>
            <a:r>
              <a:rPr lang="fr-FR" sz="2000" dirty="0"/>
              <a:t>Préparation de l’audit de suivi qui aura lieu du mardi 9 juin au jeudi 10 juin matin</a:t>
            </a:r>
          </a:p>
          <a:p>
            <a:r>
              <a:rPr lang="fr-FR" sz="2000" dirty="0"/>
              <a:t>Préparation du dossier d’agrément de certification demandé par la DREETS ainsi que de l’agrément complémentaire RADON</a:t>
            </a:r>
          </a:p>
          <a:p>
            <a:r>
              <a:rPr lang="fr-FR" sz="2000" dirty="0"/>
              <a:t>En route pour le niveau 2 de certification : mise en place d’indicateurs chiffrés des 3 missions de notre offre socle  ( PRP, suivi de santé, PDP)</a:t>
            </a:r>
          </a:p>
          <a:p>
            <a:r>
              <a:rPr lang="fr-FR" sz="2000" dirty="0"/>
              <a:t>Baisse progressive de l’effectif médical sur le département du Gard</a:t>
            </a:r>
          </a:p>
          <a:p>
            <a:r>
              <a:rPr lang="fr-FR" sz="2000" b="1" u="sng" dirty="0"/>
              <a:t>Notre public cible prioritaire au suivi de santé:</a:t>
            </a:r>
          </a:p>
          <a:p>
            <a:pPr marL="0" indent="0"/>
            <a:r>
              <a:rPr lang="fr-FR" sz="2000" dirty="0"/>
              <a:t>les salariés agricoles SA et les exploitants adhérents volontaires NSAV</a:t>
            </a:r>
          </a:p>
          <a:p>
            <a:endParaRPr lang="fr-FR" dirty="0"/>
          </a:p>
        </p:txBody>
      </p:sp>
      <p:sp>
        <p:nvSpPr>
          <p:cNvPr id="4" name="Espace réservé du numéro de diapositive 3">
            <a:extLst>
              <a:ext uri="{FF2B5EF4-FFF2-40B4-BE49-F238E27FC236}">
                <a16:creationId xmlns:a16="http://schemas.microsoft.com/office/drawing/2014/main" id="{8053C315-D7BE-4B4A-9E55-D11F2804B7AB}"/>
              </a:ext>
            </a:extLst>
          </p:cNvPr>
          <p:cNvSpPr>
            <a:spLocks noGrp="1"/>
          </p:cNvSpPr>
          <p:nvPr>
            <p:ph type="sldNum" sz="quarter" idx="11"/>
          </p:nvPr>
        </p:nvSpPr>
        <p:spPr bwMode="auto">
          <a:xfrm>
            <a:off x="7800975" y="6019800"/>
            <a:ext cx="2143125" cy="228600"/>
          </a:xfrm>
          <a:prstGeom prst="rect">
            <a:avLst/>
          </a:prstGeom>
          <a:noFill/>
          <a:ln>
            <a:noFill/>
          </a:ln>
          <a:effectLst>
            <a:outerShdw dist="25400" algn="ctr" rotWithShape="0">
              <a:srgbClr val="003366">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fr-FR"/>
            </a:defPPr>
            <a:lvl1pPr algn="r" rtl="0" eaLnBrk="0" fontAlgn="base" hangingPunct="0">
              <a:spcBef>
                <a:spcPct val="0"/>
              </a:spcBef>
              <a:spcAft>
                <a:spcPct val="0"/>
              </a:spcAft>
              <a:buFontTx/>
              <a:buNone/>
              <a:defRPr sz="1800" b="1" kern="1200">
                <a:solidFill>
                  <a:srgbClr val="CCECFF"/>
                </a:solidFill>
                <a:latin typeface="Arial" panose="020B0604020202020204" pitchFamily="34" charset="0"/>
                <a:ea typeface="+mn-ea"/>
                <a:cs typeface="+mn-cs"/>
              </a:defRPr>
            </a:lvl1pPr>
            <a:lvl2pPr marL="457200" algn="l" rtl="0" eaLnBrk="0" fontAlgn="base" hangingPunct="0">
              <a:spcBef>
                <a:spcPct val="0"/>
              </a:spcBef>
              <a:spcAft>
                <a:spcPct val="0"/>
              </a:spcAft>
              <a:buChar char="•"/>
              <a:defRPr sz="2800" kern="1200">
                <a:solidFill>
                  <a:srgbClr val="FFCC00"/>
                </a:solidFill>
                <a:latin typeface="Arial" panose="020B0604020202020204" pitchFamily="34" charset="0"/>
                <a:ea typeface="+mn-ea"/>
                <a:cs typeface="+mn-cs"/>
              </a:defRPr>
            </a:lvl2pPr>
            <a:lvl3pPr marL="914400" algn="l" rtl="0" eaLnBrk="0" fontAlgn="base" hangingPunct="0">
              <a:spcBef>
                <a:spcPct val="0"/>
              </a:spcBef>
              <a:spcAft>
                <a:spcPct val="0"/>
              </a:spcAft>
              <a:buChar char="•"/>
              <a:defRPr sz="2800" kern="1200">
                <a:solidFill>
                  <a:srgbClr val="FFCC00"/>
                </a:solidFill>
                <a:latin typeface="Arial" panose="020B0604020202020204" pitchFamily="34" charset="0"/>
                <a:ea typeface="+mn-ea"/>
                <a:cs typeface="+mn-cs"/>
              </a:defRPr>
            </a:lvl3pPr>
            <a:lvl4pPr marL="1371600" algn="l" rtl="0" eaLnBrk="0" fontAlgn="base" hangingPunct="0">
              <a:spcBef>
                <a:spcPct val="0"/>
              </a:spcBef>
              <a:spcAft>
                <a:spcPct val="0"/>
              </a:spcAft>
              <a:buChar char="•"/>
              <a:defRPr sz="2800" kern="1200">
                <a:solidFill>
                  <a:srgbClr val="FFCC00"/>
                </a:solidFill>
                <a:latin typeface="Arial" panose="020B0604020202020204" pitchFamily="34" charset="0"/>
                <a:ea typeface="+mn-ea"/>
                <a:cs typeface="+mn-cs"/>
              </a:defRPr>
            </a:lvl4pPr>
            <a:lvl5pPr marL="1828800" algn="l" rtl="0" eaLnBrk="0" fontAlgn="base" hangingPunct="0">
              <a:spcBef>
                <a:spcPct val="0"/>
              </a:spcBef>
              <a:spcAft>
                <a:spcPct val="0"/>
              </a:spcAft>
              <a:buChar char="•"/>
              <a:defRPr sz="2800" kern="1200">
                <a:solidFill>
                  <a:srgbClr val="FFCC00"/>
                </a:solidFill>
                <a:latin typeface="Arial" panose="020B0604020202020204" pitchFamily="34" charset="0"/>
                <a:ea typeface="+mn-ea"/>
                <a:cs typeface="+mn-cs"/>
              </a:defRPr>
            </a:lvl5pPr>
            <a:lvl6pPr marL="2286000" algn="l" defTabSz="914400" rtl="0" eaLnBrk="1" latinLnBrk="0" hangingPunct="1">
              <a:defRPr sz="2800" kern="1200">
                <a:solidFill>
                  <a:srgbClr val="FFCC00"/>
                </a:solidFill>
                <a:latin typeface="Arial" panose="020B0604020202020204" pitchFamily="34" charset="0"/>
                <a:ea typeface="+mn-ea"/>
                <a:cs typeface="+mn-cs"/>
              </a:defRPr>
            </a:lvl6pPr>
            <a:lvl7pPr marL="2743200" algn="l" defTabSz="914400" rtl="0" eaLnBrk="1" latinLnBrk="0" hangingPunct="1">
              <a:defRPr sz="2800" kern="1200">
                <a:solidFill>
                  <a:srgbClr val="FFCC00"/>
                </a:solidFill>
                <a:latin typeface="Arial" panose="020B0604020202020204" pitchFamily="34" charset="0"/>
                <a:ea typeface="+mn-ea"/>
                <a:cs typeface="+mn-cs"/>
              </a:defRPr>
            </a:lvl7pPr>
            <a:lvl8pPr marL="3200400" algn="l" defTabSz="914400" rtl="0" eaLnBrk="1" latinLnBrk="0" hangingPunct="1">
              <a:defRPr sz="2800" kern="1200">
                <a:solidFill>
                  <a:srgbClr val="FFCC00"/>
                </a:solidFill>
                <a:latin typeface="Arial" panose="020B0604020202020204" pitchFamily="34" charset="0"/>
                <a:ea typeface="+mn-ea"/>
                <a:cs typeface="+mn-cs"/>
              </a:defRPr>
            </a:lvl8pPr>
            <a:lvl9pPr marL="3657600" algn="l" defTabSz="914400" rtl="0" eaLnBrk="1" latinLnBrk="0" hangingPunct="1">
              <a:defRPr sz="2800" kern="1200">
                <a:solidFill>
                  <a:srgbClr val="FFCC00"/>
                </a:solidFill>
                <a:latin typeface="Arial" panose="020B0604020202020204" pitchFamily="34" charset="0"/>
                <a:ea typeface="+mn-ea"/>
                <a:cs typeface="+mn-cs"/>
              </a:defRPr>
            </a:lvl9pPr>
          </a:lstStyle>
          <a:p>
            <a:fld id="{E4CC4B3C-3449-4677-A9EF-71AC542ECAB8}" type="slidenum">
              <a:rPr lang="fr-FR" altLang="fr-FR" smtClean="0"/>
              <a:pPr/>
              <a:t>4</a:t>
            </a:fld>
            <a:endParaRPr lang="fr-FR" altLang="fr-FR"/>
          </a:p>
        </p:txBody>
      </p:sp>
      <p:sp>
        <p:nvSpPr>
          <p:cNvPr id="5" name="Espace réservé de la date 6">
            <a:extLst>
              <a:ext uri="{FF2B5EF4-FFF2-40B4-BE49-F238E27FC236}">
                <a16:creationId xmlns:a16="http://schemas.microsoft.com/office/drawing/2014/main" id="{12DF6388-445D-4E25-A9A7-69DAC7E3896D}"/>
              </a:ext>
            </a:extLst>
          </p:cNvPr>
          <p:cNvSpPr txBox="1">
            <a:spLocks/>
          </p:cNvSpPr>
          <p:nvPr/>
        </p:nvSpPr>
        <p:spPr>
          <a:xfrm>
            <a:off x="1475277" y="6460071"/>
            <a:ext cx="6403310" cy="356992"/>
          </a:xfrm>
          <a:prstGeom prst="rect">
            <a:avLst/>
          </a:prstGeom>
        </p:spPr>
        <p:txBody>
          <a:bodyPr lIns="91440" tIns="45720" rIns="91440" bIns="45720" anchor="t"/>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1000" b="1" dirty="0">
                <a:solidFill>
                  <a:srgbClr val="002060"/>
                </a:solidFill>
              </a:rPr>
              <a:t>MSA LANGUEDOC – CPSS-CPSNS – 27 mars 2026</a:t>
            </a:r>
          </a:p>
        </p:txBody>
      </p:sp>
      <p:pic>
        <p:nvPicPr>
          <p:cNvPr id="6" name="Image 5">
            <a:extLst>
              <a:ext uri="{FF2B5EF4-FFF2-40B4-BE49-F238E27FC236}">
                <a16:creationId xmlns:a16="http://schemas.microsoft.com/office/drawing/2014/main" id="{DF26884E-C402-4013-AC2F-E31C62BBF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4245" y="6299812"/>
            <a:ext cx="843080" cy="442975"/>
          </a:xfrm>
          <a:prstGeom prst="rect">
            <a:avLst/>
          </a:prstGeom>
        </p:spPr>
      </p:pic>
      <p:sp>
        <p:nvSpPr>
          <p:cNvPr id="7" name="Espace réservé du numéro de diapositive 4">
            <a:extLst>
              <a:ext uri="{FF2B5EF4-FFF2-40B4-BE49-F238E27FC236}">
                <a16:creationId xmlns:a16="http://schemas.microsoft.com/office/drawing/2014/main" id="{EFB41299-70D3-4BD7-800A-8CCBC8A73C54}"/>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algn="ctr"/>
            <a:fld id="{15D10A2D-0E02-4E03-A8FB-E4E29708B866}" type="slidenum">
              <a:rPr lang="fr-FR" sz="1000" b="1" smtClean="0">
                <a:solidFill>
                  <a:schemeClr val="accent6"/>
                </a:solidFill>
              </a:rPr>
              <a:pPr algn="ctr"/>
              <a:t>4</a:t>
            </a:fld>
            <a:endParaRPr lang="fr-FR" sz="1000" b="1" dirty="0">
              <a:solidFill>
                <a:schemeClr val="accent6"/>
              </a:solidFill>
            </a:endParaRPr>
          </a:p>
        </p:txBody>
      </p:sp>
    </p:spTree>
    <p:extLst>
      <p:ext uri="{BB962C8B-B14F-4D97-AF65-F5344CB8AC3E}">
        <p14:creationId xmlns:p14="http://schemas.microsoft.com/office/powerpoint/2010/main" val="3189475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C36CB8-A41A-4C64-B457-915CF106DACC}"/>
              </a:ext>
            </a:extLst>
          </p:cNvPr>
          <p:cNvSpPr>
            <a:spLocks noGrp="1"/>
          </p:cNvSpPr>
          <p:nvPr>
            <p:ph type="title"/>
          </p:nvPr>
        </p:nvSpPr>
        <p:spPr>
          <a:xfrm>
            <a:off x="457200" y="273600"/>
            <a:ext cx="8229240" cy="5761440"/>
          </a:xfrm>
        </p:spPr>
        <p:txBody>
          <a:bodyPr/>
          <a:lstStyle/>
          <a:p>
            <a:pPr algn="ctr"/>
            <a:r>
              <a:rPr lang="fr-FR" dirty="0"/>
              <a:t>MISSION 1</a:t>
            </a:r>
            <a:br>
              <a:rPr lang="fr-FR" sz="3200" b="1" dirty="0"/>
            </a:br>
            <a:r>
              <a:rPr lang="fr-FR" sz="3200" b="1" dirty="0"/>
              <a:t>PREVENTION DES RISQUES PROFESSIONNELS</a:t>
            </a:r>
          </a:p>
        </p:txBody>
      </p:sp>
      <p:sp>
        <p:nvSpPr>
          <p:cNvPr id="3" name="Espace réservé de la date 6">
            <a:extLst>
              <a:ext uri="{FF2B5EF4-FFF2-40B4-BE49-F238E27FC236}">
                <a16:creationId xmlns:a16="http://schemas.microsoft.com/office/drawing/2014/main" id="{D42130D7-2E2C-4C0B-B385-73E9F81AFB7B}"/>
              </a:ext>
            </a:extLst>
          </p:cNvPr>
          <p:cNvSpPr txBox="1">
            <a:spLocks/>
          </p:cNvSpPr>
          <p:nvPr/>
        </p:nvSpPr>
        <p:spPr>
          <a:xfrm>
            <a:off x="1475277" y="6460071"/>
            <a:ext cx="6403310" cy="356992"/>
          </a:xfrm>
          <a:prstGeom prst="rect">
            <a:avLst/>
          </a:prstGeom>
        </p:spPr>
        <p:txBody>
          <a:bodyPr lIns="91440" tIns="45720" rIns="91440" bIns="45720" anchor="t"/>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002060"/>
                </a:solidFill>
                <a:effectLst/>
                <a:uLnTx/>
                <a:uFillTx/>
                <a:latin typeface="Arial"/>
                <a:cs typeface="Lucida Sans Unicode"/>
              </a:rPr>
              <a:t>MSA LANGUEDOC – CPSS-CPSNS – 27 mars 2026</a:t>
            </a:r>
          </a:p>
        </p:txBody>
      </p:sp>
      <p:pic>
        <p:nvPicPr>
          <p:cNvPr id="4" name="Image 3">
            <a:extLst>
              <a:ext uri="{FF2B5EF4-FFF2-40B4-BE49-F238E27FC236}">
                <a16:creationId xmlns:a16="http://schemas.microsoft.com/office/drawing/2014/main" id="{19E80BFF-CF69-4508-A4AC-E99300272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8587" y="6238583"/>
            <a:ext cx="843080" cy="442975"/>
          </a:xfrm>
          <a:prstGeom prst="rect">
            <a:avLst/>
          </a:prstGeom>
        </p:spPr>
      </p:pic>
      <p:sp>
        <p:nvSpPr>
          <p:cNvPr id="5" name="Espace réservé du numéro de diapositive 4">
            <a:extLst>
              <a:ext uri="{FF2B5EF4-FFF2-40B4-BE49-F238E27FC236}">
                <a16:creationId xmlns:a16="http://schemas.microsoft.com/office/drawing/2014/main" id="{95E92533-1F9C-4D6B-8731-74B3E4CC4673}"/>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defRPr/>
            </a:pPr>
            <a:fld id="{15D10A2D-0E02-4E03-A8FB-E4E29708B866}" type="slidenum">
              <a:rPr kumimoji="0" lang="fr-FR" sz="1000" b="1" i="0" u="none" strike="noStrike" kern="1200" cap="none" spc="0" normalizeH="0" baseline="0" noProof="0" smtClean="0">
                <a:ln>
                  <a:noFill/>
                </a:ln>
                <a:solidFill>
                  <a:srgbClr val="2D2DB9"/>
                </a:solidFill>
                <a:effectLst/>
                <a:uLnTx/>
                <a:uFillTx/>
                <a:latin typeface="Arial" panose="020B0604020202020204" pitchFamily="34" charset="0"/>
                <a:cs typeface="Lucida Sans Unicode" panose="020B0602030504020204" pitchFamily="34" charset="0"/>
              </a:rPr>
              <a:pPr marL="0" marR="0" lvl="0" indent="0" algn="ctr" defTabSz="449263" rtl="0" eaLnBrk="0" fontAlgn="base" latinLnBrk="0" hangingPunct="0">
                <a:lnSpc>
                  <a:spcPct val="100000"/>
                </a:lnSpc>
                <a:spcBef>
                  <a:spcPct val="0"/>
                </a:spcBef>
                <a:spcAft>
                  <a:spcPct val="0"/>
                </a:spcAft>
                <a:buClrTx/>
                <a:buSzTx/>
                <a:buFontTx/>
                <a:buNone/>
                <a:tabLst/>
                <a:defRPr/>
              </a:pPr>
              <a:t>5</a:t>
            </a:fld>
            <a:endParaRPr kumimoji="0" lang="fr-FR" sz="1000" b="1" i="0" u="none" strike="noStrike" kern="1200" cap="none" spc="0" normalizeH="0" baseline="0" noProof="0" dirty="0">
              <a:ln>
                <a:noFill/>
              </a:ln>
              <a:solidFill>
                <a:srgbClr val="2D2DB9"/>
              </a:solidFill>
              <a:effectLst/>
              <a:uLnTx/>
              <a:uFillTx/>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7786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75281FF-1AC9-734D-861A-A8751D58C3CB}"/>
              </a:ext>
            </a:extLst>
          </p:cNvPr>
          <p:cNvSpPr>
            <a:spLocks noGrp="1"/>
          </p:cNvSpPr>
          <p:nvPr>
            <p:ph idx="1"/>
          </p:nvPr>
        </p:nvSpPr>
        <p:spPr>
          <a:xfrm>
            <a:off x="539750" y="1051200"/>
            <a:ext cx="8064500" cy="431502"/>
          </a:xfrm>
        </p:spPr>
        <p:txBody>
          <a:bodyPr/>
          <a:lstStyle/>
          <a:p>
            <a:pPr>
              <a:buFont typeface="Apple SD Gothic Neo Regular" panose="02000300000000000000" pitchFamily="2" charset="-127"/>
              <a:buChar char="◼"/>
            </a:pPr>
            <a:r>
              <a:rPr lang="fr-FR" dirty="0"/>
              <a:t>Actions en Milieu de Travail (CP/IDEST/MT)</a:t>
            </a:r>
          </a:p>
          <a:p>
            <a:pPr lvl="2"/>
            <a:endParaRPr lang="fr-FR" dirty="0"/>
          </a:p>
        </p:txBody>
      </p:sp>
      <p:sp>
        <p:nvSpPr>
          <p:cNvPr id="4" name="Espace réservé du numéro de diapositive 3">
            <a:extLst>
              <a:ext uri="{FF2B5EF4-FFF2-40B4-BE49-F238E27FC236}">
                <a16:creationId xmlns:a16="http://schemas.microsoft.com/office/drawing/2014/main" id="{A97EA6E8-9971-7342-96E7-73858BA93DC1}"/>
              </a:ext>
            </a:extLst>
          </p:cNvPr>
          <p:cNvSpPr>
            <a:spLocks noGrp="1"/>
          </p:cNvSpPr>
          <p:nvPr>
            <p:ph type="sldNum" sz="quarter" idx="10"/>
          </p:nvPr>
        </p:nvSpPr>
        <p:spPr>
          <a:xfrm>
            <a:off x="539750" y="6267450"/>
            <a:ext cx="8064501" cy="269875"/>
          </a:xfrm>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91294B9-D55A-134F-9571-EF02CEB5E333}" type="slidenum">
              <a:rPr kumimoji="0" lang="fr-FR" altLang="fr-FR" sz="1200" b="0" i="0" u="none" strike="noStrike" kern="1200" cap="none" spc="0" normalizeH="0" baseline="0" noProof="0" smtClean="0">
                <a:ln>
                  <a:noFill/>
                </a:ln>
                <a:solidFill>
                  <a:srgbClr val="FFFFFF"/>
                </a:solidFill>
                <a:effectLst/>
                <a:uLnTx/>
                <a:uFillTx/>
                <a:latin typeface="Arial" panose="020B0604020202020204" pitchFamily="34" charset="0"/>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a:t>
            </a:fld>
            <a:endParaRPr kumimoji="0" lang="fr-FR" altLang="fr-FR" sz="1200" b="0" i="0" u="none" strike="noStrike" kern="1200" cap="none" spc="0" normalizeH="0" baseline="0" noProof="0" dirty="0">
              <a:ln>
                <a:noFill/>
              </a:ln>
              <a:solidFill>
                <a:srgbClr val="FFFFFF"/>
              </a:solidFill>
              <a:effectLst/>
              <a:uLnTx/>
              <a:uFillTx/>
              <a:latin typeface="Arial" panose="020B0604020202020204" pitchFamily="34" charset="0"/>
              <a:cs typeface="Lucida Sans Unicode" panose="020B0602030504020204" pitchFamily="34" charset="0"/>
            </a:endParaRPr>
          </a:p>
        </p:txBody>
      </p:sp>
      <p:sp>
        <p:nvSpPr>
          <p:cNvPr id="8" name="Espace réservé du contenu 2">
            <a:extLst>
              <a:ext uri="{FF2B5EF4-FFF2-40B4-BE49-F238E27FC236}">
                <a16:creationId xmlns:a16="http://schemas.microsoft.com/office/drawing/2014/main" id="{4FB1E352-95FD-48DE-8FFF-F3FBA02C52C1}"/>
              </a:ext>
            </a:extLst>
          </p:cNvPr>
          <p:cNvSpPr txBox="1">
            <a:spLocks/>
          </p:cNvSpPr>
          <p:nvPr/>
        </p:nvSpPr>
        <p:spPr bwMode="auto">
          <a:xfrm>
            <a:off x="323528" y="1700808"/>
            <a:ext cx="6120680" cy="27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74638" indent="-274638" algn="l" rtl="0" eaLnBrk="1" fontAlgn="base" hangingPunct="1">
              <a:spcBef>
                <a:spcPct val="75000"/>
              </a:spcBef>
              <a:spcAft>
                <a:spcPct val="0"/>
              </a:spcAft>
              <a:buClr>
                <a:schemeClr val="accent2"/>
              </a:buClr>
              <a:buSzPct val="80000"/>
              <a:buFont typeface="Wingdings 3" pitchFamily="2" charset="2"/>
              <a:buChar char="x"/>
              <a:defRPr sz="2600" kern="1200">
                <a:solidFill>
                  <a:schemeClr val="tx1"/>
                </a:solidFill>
                <a:latin typeface="+mn-lt"/>
                <a:ea typeface="+mn-ea"/>
                <a:cs typeface="+mn-cs"/>
              </a:defRPr>
            </a:lvl1pPr>
            <a:lvl2pPr marL="600075" indent="-160338" algn="l" rtl="0" eaLnBrk="1" fontAlgn="base" hangingPunct="1">
              <a:spcBef>
                <a:spcPct val="40000"/>
              </a:spcBef>
              <a:spcAft>
                <a:spcPct val="0"/>
              </a:spcAft>
              <a:buChar char="•"/>
              <a:defRPr sz="1900" kern="1200">
                <a:solidFill>
                  <a:schemeClr val="tx1"/>
                </a:solidFill>
                <a:latin typeface="+mn-lt"/>
                <a:ea typeface="+mn-ea"/>
                <a:cs typeface="+mn-cs"/>
              </a:defRPr>
            </a:lvl2pPr>
            <a:lvl3pPr marL="601663" algn="l" rtl="0" eaLnBrk="1" fontAlgn="base" hangingPunct="1">
              <a:spcBef>
                <a:spcPct val="20000"/>
              </a:spcBef>
              <a:spcAft>
                <a:spcPct val="0"/>
              </a:spcAft>
              <a:defRPr sz="1400" kern="1200">
                <a:solidFill>
                  <a:schemeClr val="tx1"/>
                </a:solidFill>
                <a:latin typeface="+mn-lt"/>
                <a:ea typeface="+mn-ea"/>
                <a:cs typeface="+mn-cs"/>
              </a:defRPr>
            </a:lvl3pPr>
            <a:lvl4pPr marL="1095375" indent="-182563" algn="l" rtl="0" eaLnBrk="1" fontAlgn="base" hangingPunct="1">
              <a:spcBef>
                <a:spcPct val="20000"/>
              </a:spcBef>
              <a:spcAft>
                <a:spcPct val="0"/>
              </a:spcAft>
              <a:buChar char="–"/>
              <a:defRPr sz="1300" kern="1200">
                <a:solidFill>
                  <a:schemeClr val="tx1"/>
                </a:solidFill>
                <a:latin typeface="+mn-lt"/>
                <a:ea typeface="+mn-ea"/>
                <a:cs typeface="+mn-cs"/>
              </a:defRPr>
            </a:lvl4pPr>
            <a:lvl5pPr marL="1108075" indent="-11113" algn="l" rtl="0" eaLnBrk="1" fontAlgn="base" hangingPunct="1">
              <a:spcBef>
                <a:spcPct val="20000"/>
              </a:spcBef>
              <a:spcAft>
                <a:spcPct val="0"/>
              </a:spcAft>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1663" marR="0" lvl="2" indent="-228600" algn="l" defTabSz="449263" rtl="0" eaLnBrk="1" fontAlgn="base" latinLnBrk="0" hangingPunct="1">
              <a:lnSpc>
                <a:spcPct val="100000"/>
              </a:lnSpc>
              <a:spcBef>
                <a:spcPct val="20000"/>
              </a:spcBef>
              <a:spcAft>
                <a:spcPct val="0"/>
              </a:spcAft>
              <a:buClrTx/>
              <a:buSzTx/>
              <a:buFontTx/>
              <a:buNone/>
              <a:tabLst/>
              <a:defRPr/>
            </a:pPr>
            <a:r>
              <a:rPr kumimoji="0" lang="fr-FR" sz="1200" b="1" i="0" u="none" strike="noStrike" kern="1200" cap="none" spc="0" normalizeH="0" baseline="0" noProof="0" dirty="0">
                <a:ln>
                  <a:noFill/>
                </a:ln>
                <a:solidFill>
                  <a:srgbClr val="515151"/>
                </a:solidFill>
                <a:effectLst/>
                <a:uLnTx/>
                <a:uFillTx/>
                <a:latin typeface="Open Sans Semibold" panose="020B0706030804020204" pitchFamily="34" charset="0"/>
                <a:cs typeface="Lucida Sans Unicode"/>
              </a:rPr>
              <a:t>AMT réalisées</a:t>
            </a:r>
          </a:p>
        </p:txBody>
      </p:sp>
      <p:grpSp>
        <p:nvGrpSpPr>
          <p:cNvPr id="151" name="Groupe 151"/>
          <p:cNvGrpSpPr/>
          <p:nvPr/>
        </p:nvGrpSpPr>
        <p:grpSpPr>
          <a:xfrm>
            <a:off x="188498" y="1931212"/>
            <a:ext cx="7847611" cy="3728052"/>
            <a:chOff x="-227172" y="-83984"/>
            <a:chExt cx="3883442" cy="1844851"/>
          </a:xfrm>
        </p:grpSpPr>
        <p:sp>
          <p:nvSpPr>
            <p:cNvPr id="10001" name="bgcolor"/>
            <p:cNvSpPr>
              <a:spLocks noChangeArrowheads="1"/>
            </p:cNvSpPr>
            <p:nvPr/>
          </p:nvSpPr>
          <p:spPr bwMode="auto">
            <a:xfrm>
              <a:off x="0" y="0"/>
              <a:ext cx="0" cy="0"/>
            </a:xfrm>
            <a:custGeom>
              <a:avLst/>
              <a:gdLst/>
              <a:ahLst/>
              <a:cxnLst/>
              <a:rect l="0" t="0" r="0" b="0"/>
              <a:pathLst>
                <a:path w="1" h="1">
                  <a:moveTo>
                    <a:pt x="0" y="0"/>
                  </a:moveTo>
                  <a:lnTo>
                    <a:pt x="0" y="0"/>
                  </a:lnTo>
                  <a:lnTo>
                    <a:pt x="0" y="0"/>
                  </a:lnTo>
                  <a:lnTo>
                    <a:pt x="0" y="0"/>
                  </a:lnTo>
                  <a:close/>
                </a:path>
              </a:pathLst>
            </a:custGeom>
            <a:solidFill>
              <a:srgbClr val="000000"/>
            </a:solidFill>
            <a:ln w="10000">
              <a:round/>
              <a:headEnd/>
              <a:tailEnd/>
            </a:ln>
          </p:spPr>
        </p:sp>
        <p:sp>
          <p:nvSpPr>
            <p:cNvPr id="10002" name="slicering0-_0_0"/>
            <p:cNvSpPr>
              <a:spLocks noChangeArrowheads="1"/>
            </p:cNvSpPr>
            <p:nvPr/>
          </p:nvSpPr>
          <p:spPr bwMode="auto">
            <a:xfrm>
              <a:off x="1984091" y="489746"/>
              <a:ext cx="510000" cy="410254"/>
            </a:xfrm>
            <a:custGeom>
              <a:avLst/>
              <a:gdLst/>
              <a:ahLst/>
              <a:cxnLst/>
              <a:rect l="0" t="0" r="0" b="0"/>
              <a:pathLst>
                <a:path w="51000" h="41025">
                  <a:moveTo>
                    <a:pt x="30277" y="-15"/>
                  </a:moveTo>
                  <a:arcTo wR="51000" hR="51000" stAng="-3214884" swAng="3214883"/>
                  <a:lnTo>
                    <a:pt x="25500" y="41025"/>
                  </a:lnTo>
                  <a:arcTo wR="25500" hR="25500" stAng="0" swAng="-3214883"/>
                  <a:close/>
                </a:path>
              </a:pathLst>
            </a:custGeom>
            <a:solidFill>
              <a:srgbClr val="126FCB"/>
            </a:solidFill>
            <a:ln w="20000">
              <a:solidFill>
                <a:srgbClr val="FFFFFF"/>
              </a:solidFill>
              <a:round/>
              <a:headEnd/>
              <a:tailEnd/>
            </a:ln>
          </p:spPr>
        </p:sp>
        <p:sp>
          <p:nvSpPr>
            <p:cNvPr id="10003" name="slicering0-_0_1"/>
            <p:cNvSpPr>
              <a:spLocks noChangeArrowheads="1"/>
            </p:cNvSpPr>
            <p:nvPr/>
          </p:nvSpPr>
          <p:spPr bwMode="auto">
            <a:xfrm>
              <a:off x="1480119" y="390000"/>
              <a:ext cx="806944" cy="510000"/>
            </a:xfrm>
            <a:custGeom>
              <a:avLst/>
              <a:gdLst/>
              <a:ahLst/>
              <a:cxnLst/>
              <a:rect l="0" t="0" r="0" b="0"/>
              <a:pathLst>
                <a:path w="80694" h="51000">
                  <a:moveTo>
                    <a:pt x="-12" y="43258"/>
                  </a:moveTo>
                  <a:arcTo wR="51000" hR="51000" stAng="-10276147" swAng="7061262"/>
                  <a:lnTo>
                    <a:pt x="65536" y="30480"/>
                  </a:lnTo>
                  <a:arcTo wR="25500" hR="25500" stAng="-3214884" swAng="-7061262"/>
                  <a:close/>
                </a:path>
              </a:pathLst>
            </a:custGeom>
            <a:solidFill>
              <a:srgbClr val="3B90E3"/>
            </a:solidFill>
            <a:ln w="20000">
              <a:solidFill>
                <a:srgbClr val="FFFFFF"/>
              </a:solidFill>
              <a:round/>
              <a:headEnd/>
              <a:tailEnd/>
            </a:ln>
          </p:spPr>
        </p:sp>
        <p:sp>
          <p:nvSpPr>
            <p:cNvPr id="10004" name="slicering0-_0_2"/>
            <p:cNvSpPr>
              <a:spLocks noChangeArrowheads="1"/>
            </p:cNvSpPr>
            <p:nvPr/>
          </p:nvSpPr>
          <p:spPr bwMode="auto">
            <a:xfrm>
              <a:off x="1474091" y="821821"/>
              <a:ext cx="510000" cy="95452"/>
            </a:xfrm>
            <a:custGeom>
              <a:avLst/>
              <a:gdLst/>
              <a:ahLst/>
              <a:cxnLst/>
              <a:rect l="0" t="0" r="0" b="0"/>
              <a:pathLst>
                <a:path w="51000" h="9545">
                  <a:moveTo>
                    <a:pt x="32" y="9627"/>
                  </a:moveTo>
                  <a:arcTo wR="51000" hR="51000" stAng="-10921994" swAng="645847"/>
                  <a:lnTo>
                    <a:pt x="25795" y="3947"/>
                  </a:lnTo>
                  <a:arcTo wR="25500" hR="25500" stAng="-10276147" swAng="-645847"/>
                  <a:close/>
                </a:path>
              </a:pathLst>
            </a:custGeom>
            <a:solidFill>
              <a:srgbClr val="87C2FD"/>
            </a:solidFill>
            <a:ln w="20000">
              <a:solidFill>
                <a:srgbClr val="FFFFFF"/>
              </a:solidFill>
              <a:round/>
              <a:headEnd/>
              <a:tailEnd/>
            </a:ln>
          </p:spPr>
        </p:sp>
        <p:sp>
          <p:nvSpPr>
            <p:cNvPr id="10005" name="slicering0-_0_3"/>
            <p:cNvSpPr>
              <a:spLocks noChangeArrowheads="1"/>
            </p:cNvSpPr>
            <p:nvPr/>
          </p:nvSpPr>
          <p:spPr bwMode="auto">
            <a:xfrm>
              <a:off x="1474384" y="900000"/>
              <a:ext cx="643631" cy="510000"/>
            </a:xfrm>
            <a:custGeom>
              <a:avLst/>
              <a:gdLst/>
              <a:ahLst/>
              <a:cxnLst/>
              <a:rect l="0" t="0" r="0" b="0"/>
              <a:pathLst>
                <a:path w="64363" h="51000">
                  <a:moveTo>
                    <a:pt x="64487" y="49176"/>
                  </a:moveTo>
                  <a:arcTo wR="51000" hR="51000" stAng="-17122127" swAng="6200132"/>
                  <a:lnTo>
                    <a:pt x="25486" y="904"/>
                  </a:lnTo>
                  <a:arcTo wR="25500" hR="25500" stAng="-10921994" swAng="-6200132"/>
                  <a:close/>
                </a:path>
              </a:pathLst>
            </a:custGeom>
            <a:solidFill>
              <a:srgbClr val="ACC9E5"/>
            </a:solidFill>
            <a:ln w="20000">
              <a:solidFill>
                <a:srgbClr val="FFFFFF"/>
              </a:solidFill>
              <a:round/>
              <a:headEnd/>
              <a:tailEnd/>
            </a:ln>
          </p:spPr>
        </p:sp>
        <p:sp>
          <p:nvSpPr>
            <p:cNvPr id="10006" name="slicering0-_0_4"/>
            <p:cNvSpPr>
              <a:spLocks noChangeArrowheads="1"/>
            </p:cNvSpPr>
            <p:nvPr/>
          </p:nvSpPr>
          <p:spPr bwMode="auto">
            <a:xfrm>
              <a:off x="1984091" y="900000"/>
              <a:ext cx="282477" cy="492102"/>
            </a:xfrm>
            <a:custGeom>
              <a:avLst/>
              <a:gdLst/>
              <a:ahLst/>
              <a:cxnLst/>
              <a:rect l="0" t="0" r="0" b="0"/>
              <a:pathLst>
                <a:path w="28248" h="49210">
                  <a:moveTo>
                    <a:pt x="28361" y="42386"/>
                  </a:moveTo>
                  <a:arcTo wR="51000" hR="51000" stAng="-18227243" swAng="1105116"/>
                  <a:lnTo>
                    <a:pt x="6758" y="24588"/>
                  </a:lnTo>
                  <a:arcTo wR="25500" hR="25500" stAng="-17122127" swAng="-1105116"/>
                  <a:close/>
                </a:path>
              </a:pathLst>
            </a:custGeom>
            <a:solidFill>
              <a:srgbClr val="D0D9E1"/>
            </a:solidFill>
            <a:ln w="20000">
              <a:solidFill>
                <a:srgbClr val="FFFFFF"/>
              </a:solidFill>
              <a:round/>
              <a:headEnd/>
              <a:tailEnd/>
            </a:ln>
          </p:spPr>
        </p:sp>
        <p:sp>
          <p:nvSpPr>
            <p:cNvPr id="10007" name="slicering0-_0_5"/>
            <p:cNvSpPr>
              <a:spLocks noChangeArrowheads="1"/>
            </p:cNvSpPr>
            <p:nvPr/>
          </p:nvSpPr>
          <p:spPr bwMode="auto">
            <a:xfrm>
              <a:off x="1984091" y="900000"/>
              <a:ext cx="473858" cy="424625"/>
            </a:xfrm>
            <a:custGeom>
              <a:avLst/>
              <a:gdLst/>
              <a:ahLst/>
              <a:cxnLst/>
              <a:rect l="0" t="0" r="0" b="0"/>
              <a:pathLst>
                <a:path w="47386" h="42463">
                  <a:moveTo>
                    <a:pt x="47442" y="18714"/>
                  </a:moveTo>
                  <a:arcTo wR="51000" hR="51000" stAng="-20308306" swAng="2081063"/>
                  <a:lnTo>
                    <a:pt x="14180" y="21193"/>
                  </a:lnTo>
                  <a:arcTo wR="25500" hR="25500" stAng="-18227243" swAng="-2081063"/>
                  <a:close/>
                </a:path>
              </a:pathLst>
            </a:custGeom>
            <a:solidFill>
              <a:srgbClr val="CBDCEB"/>
            </a:solidFill>
            <a:ln w="20000">
              <a:solidFill>
                <a:srgbClr val="FFFFFF"/>
              </a:solidFill>
              <a:round/>
              <a:headEnd/>
              <a:tailEnd/>
            </a:ln>
          </p:spPr>
        </p:sp>
        <p:sp>
          <p:nvSpPr>
            <p:cNvPr id="10008" name="slicering0-_0_6"/>
            <p:cNvSpPr>
              <a:spLocks noChangeArrowheads="1"/>
            </p:cNvSpPr>
            <p:nvPr/>
          </p:nvSpPr>
          <p:spPr bwMode="auto">
            <a:xfrm>
              <a:off x="1984091" y="900000"/>
              <a:ext cx="477689" cy="188569"/>
            </a:xfrm>
            <a:custGeom>
              <a:avLst/>
              <a:gdLst/>
              <a:ahLst/>
              <a:cxnLst/>
              <a:rect l="0" t="0" r="0" b="0"/>
              <a:pathLst>
                <a:path w="47769" h="18857">
                  <a:moveTo>
                    <a:pt x="47822" y="17720"/>
                  </a:moveTo>
                  <a:arcTo wR="51000" hR="51000" stAng="-20380067" swAng="71760"/>
                  <a:lnTo>
                    <a:pt x="23721" y="9357"/>
                  </a:lnTo>
                  <a:arcTo wR="25500" hR="25500" stAng="-20308306" swAng="-71760"/>
                  <a:close/>
                </a:path>
              </a:pathLst>
            </a:custGeom>
            <a:solidFill>
              <a:srgbClr val="126FCB"/>
            </a:solidFill>
            <a:ln w="20000">
              <a:solidFill>
                <a:srgbClr val="FFFFFF"/>
              </a:solidFill>
              <a:round/>
              <a:headEnd/>
              <a:tailEnd/>
            </a:ln>
          </p:spPr>
        </p:sp>
        <p:sp>
          <p:nvSpPr>
            <p:cNvPr id="10009" name="slicering0-_0_7"/>
            <p:cNvSpPr>
              <a:spLocks noChangeArrowheads="1"/>
            </p:cNvSpPr>
            <p:nvPr/>
          </p:nvSpPr>
          <p:spPr bwMode="auto">
            <a:xfrm>
              <a:off x="1984091" y="900000"/>
              <a:ext cx="509997" cy="178643"/>
            </a:xfrm>
            <a:custGeom>
              <a:avLst/>
              <a:gdLst/>
              <a:ahLst/>
              <a:cxnLst/>
              <a:rect l="0" t="0" r="0" b="0"/>
              <a:pathLst>
                <a:path w="51000" h="17864">
                  <a:moveTo>
                    <a:pt x="51000" y="0"/>
                  </a:moveTo>
                  <a:arcTo wR="51000" hR="51000" stAng="-21600000" swAng="1219933"/>
                  <a:lnTo>
                    <a:pt x="23911" y="8860"/>
                  </a:lnTo>
                  <a:arcTo wR="25500" hR="25500" stAng="-20380067" swAng="-1219933"/>
                  <a:close/>
                </a:path>
              </a:pathLst>
            </a:custGeom>
            <a:solidFill>
              <a:srgbClr val="3B90E3"/>
            </a:solidFill>
            <a:ln w="20000">
              <a:solidFill>
                <a:srgbClr val="FFFFFF"/>
              </a:solidFill>
              <a:round/>
              <a:headEnd/>
              <a:tailEnd/>
            </a:ln>
          </p:spPr>
        </p:sp>
        <p:sp>
          <p:nvSpPr>
            <p:cNvPr id="10010" name="tboxLbltboxTxtinnerValring0-_0_1"/>
            <p:cNvSpPr txBox="1"/>
            <p:nvPr/>
          </p:nvSpPr>
          <p:spPr>
            <a:xfrm>
              <a:off x="1855743" y="852307"/>
              <a:ext cx="256696" cy="121465"/>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560" b="0" i="0" u="none" strike="noStrike" kern="1200" cap="none" spc="0" normalizeH="0" baseline="0" noProof="0" dirty="0">
                  <a:ln>
                    <a:noFill/>
                  </a:ln>
                  <a:solidFill>
                    <a:srgbClr val="000000"/>
                  </a:solidFill>
                  <a:effectLst/>
                  <a:uLnTx/>
                  <a:uFillTx/>
                  <a:latin typeface="Arial" pitchFamily="34" charset="0"/>
                  <a:cs typeface="Arial" pitchFamily="34" charset="0"/>
                </a:rPr>
                <a:t>1 505</a:t>
              </a:r>
              <a:endParaRPr kumimoji="0" lang="en-US" sz="1560" b="0" i="0" u="none" strike="noStrike" kern="1200" cap="none" spc="0" normalizeH="0" baseline="0" noProof="0" dirty="0">
                <a:ln>
                  <a:noFill/>
                </a:ln>
                <a:solidFill>
                  <a:srgbClr val="FFFFFF"/>
                </a:solidFill>
                <a:effectLst/>
                <a:uLnTx/>
                <a:uFillTx/>
                <a:latin typeface="Arial" pitchFamily="34" charset="0"/>
                <a:cs typeface="Arial" pitchFamily="34" charset="0"/>
              </a:endParaRPr>
            </a:p>
          </p:txBody>
        </p:sp>
        <p:sp>
          <p:nvSpPr>
            <p:cNvPr id="10011" name="tboxBGtboxring0-_0_0"/>
            <p:cNvSpPr>
              <a:spLocks noChangeArrowheads="1"/>
            </p:cNvSpPr>
            <p:nvPr/>
          </p:nvSpPr>
          <p:spPr bwMode="auto">
            <a:xfrm>
              <a:off x="2425169" y="292676"/>
              <a:ext cx="286932" cy="303662"/>
            </a:xfrm>
            <a:custGeom>
              <a:avLst/>
              <a:gdLst/>
              <a:ahLst/>
              <a:cxnLst/>
              <a:rect l="0" t="0" r="0" b="0"/>
              <a:pathLst>
                <a:path w="28693" h="30366"/>
              </a:pathLst>
            </a:custGeom>
            <a:ln w="10000">
              <a:round/>
              <a:headEnd/>
              <a:tailEnd/>
            </a:ln>
          </p:spPr>
        </p:sp>
        <p:sp>
          <p:nvSpPr>
            <p:cNvPr id="10012" name="tboxLbltboxTxtinnerValring0-_0_1"/>
            <p:cNvSpPr txBox="1"/>
            <p:nvPr/>
          </p:nvSpPr>
          <p:spPr>
            <a:xfrm>
              <a:off x="2440169" y="303542"/>
              <a:ext cx="256932" cy="101221"/>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Autres</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13" name="tboxLbltboxTxtinnerValring0-_0_1"/>
            <p:cNvSpPr txBox="1"/>
            <p:nvPr/>
          </p:nvSpPr>
          <p:spPr>
            <a:xfrm>
              <a:off x="2496262" y="404763"/>
              <a:ext cx="144746" cy="101221"/>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224</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14" name="tboxLbltboxTxtinnerValring0-_0_1"/>
            <p:cNvSpPr txBox="1"/>
            <p:nvPr/>
          </p:nvSpPr>
          <p:spPr>
            <a:xfrm>
              <a:off x="2450333" y="505984"/>
              <a:ext cx="236603" cy="101221"/>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14.9%</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15" name="tboxBGtboxring0-_0_1"/>
            <p:cNvSpPr>
              <a:spLocks noChangeArrowheads="1"/>
            </p:cNvSpPr>
            <p:nvPr/>
          </p:nvSpPr>
          <p:spPr bwMode="auto">
            <a:xfrm>
              <a:off x="1034890" y="112612"/>
              <a:ext cx="1079152" cy="303662"/>
            </a:xfrm>
            <a:custGeom>
              <a:avLst/>
              <a:gdLst/>
              <a:ahLst/>
              <a:cxnLst/>
              <a:rect l="0" t="0" r="0" b="0"/>
              <a:pathLst>
                <a:path w="107915" h="30366"/>
              </a:pathLst>
            </a:custGeom>
            <a:ln w="10000">
              <a:round/>
              <a:headEnd/>
              <a:tailEnd/>
            </a:ln>
          </p:spPr>
        </p:sp>
        <p:sp>
          <p:nvSpPr>
            <p:cNvPr id="10016" name="tboxLbltboxTxtinnerValring0-_0_1"/>
            <p:cNvSpPr txBox="1"/>
            <p:nvPr/>
          </p:nvSpPr>
          <p:spPr>
            <a:xfrm>
              <a:off x="1049890" y="123479"/>
              <a:ext cx="1049152" cy="101221"/>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Analyses / Etudes de poste</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17" name="tboxLbltboxTxtinnerValring0-_0_1"/>
            <p:cNvSpPr txBox="1"/>
            <p:nvPr/>
          </p:nvSpPr>
          <p:spPr>
            <a:xfrm>
              <a:off x="1502093" y="224699"/>
              <a:ext cx="144746" cy="101221"/>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492</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18" name="tboxLbltboxTxtinnerValring0-_0_1"/>
            <p:cNvSpPr txBox="1"/>
            <p:nvPr/>
          </p:nvSpPr>
          <p:spPr>
            <a:xfrm>
              <a:off x="1456164" y="325920"/>
              <a:ext cx="236603" cy="101221"/>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32.7%</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19" name="tboxBGtboxring0-_0_2"/>
            <p:cNvSpPr>
              <a:spLocks noChangeArrowheads="1"/>
            </p:cNvSpPr>
            <p:nvPr/>
          </p:nvSpPr>
          <p:spPr bwMode="auto">
            <a:xfrm>
              <a:off x="-227172" y="596338"/>
              <a:ext cx="1675764" cy="303662"/>
            </a:xfrm>
            <a:custGeom>
              <a:avLst/>
              <a:gdLst/>
              <a:ahLst/>
              <a:cxnLst/>
              <a:rect l="0" t="0" r="0" b="0"/>
              <a:pathLst>
                <a:path w="167576" h="30366"/>
              </a:pathLst>
            </a:custGeom>
            <a:ln w="10000">
              <a:round/>
              <a:headEnd/>
              <a:tailEnd/>
            </a:ln>
          </p:spPr>
        </p:sp>
        <p:sp>
          <p:nvSpPr>
            <p:cNvPr id="10020" name="tboxLbltboxTxtinnerValring0-_0_1"/>
            <p:cNvSpPr txBox="1"/>
            <p:nvPr/>
          </p:nvSpPr>
          <p:spPr>
            <a:xfrm>
              <a:off x="-212172" y="607204"/>
              <a:ext cx="1645764" cy="101221"/>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Actions d'information et de sensibilisation</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21" name="tboxLbltboxTxtinnerValring0-_0_1"/>
            <p:cNvSpPr txBox="1"/>
            <p:nvPr/>
          </p:nvSpPr>
          <p:spPr>
            <a:xfrm>
              <a:off x="562461" y="708425"/>
              <a:ext cx="96497" cy="101221"/>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45</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22" name="tboxLbltboxTxtinnerValring0-_0_1"/>
            <p:cNvSpPr txBox="1"/>
            <p:nvPr/>
          </p:nvSpPr>
          <p:spPr>
            <a:xfrm>
              <a:off x="516532" y="809646"/>
              <a:ext cx="188355" cy="101221"/>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3.0%</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23" name="tboxBGtboxring0-_0_3"/>
            <p:cNvSpPr>
              <a:spLocks noChangeArrowheads="1"/>
            </p:cNvSpPr>
            <p:nvPr/>
          </p:nvSpPr>
          <p:spPr bwMode="auto">
            <a:xfrm>
              <a:off x="1382460" y="1301459"/>
              <a:ext cx="356437" cy="303662"/>
            </a:xfrm>
            <a:custGeom>
              <a:avLst/>
              <a:gdLst/>
              <a:ahLst/>
              <a:cxnLst/>
              <a:rect l="0" t="0" r="0" b="0"/>
              <a:pathLst>
                <a:path w="35644" h="30366"/>
              </a:pathLst>
            </a:custGeom>
            <a:ln w="10000">
              <a:round/>
              <a:headEnd/>
              <a:tailEnd/>
            </a:ln>
          </p:spPr>
        </p:sp>
        <p:sp>
          <p:nvSpPr>
            <p:cNvPr id="10024" name="tboxLbltboxTxtinnerValring0-_0_1"/>
            <p:cNvSpPr txBox="1"/>
            <p:nvPr/>
          </p:nvSpPr>
          <p:spPr>
            <a:xfrm>
              <a:off x="1397460" y="1312325"/>
              <a:ext cx="326437" cy="101221"/>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Conseils</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25" name="tboxLbltboxTxtinnerValring0-_0_1"/>
            <p:cNvSpPr txBox="1"/>
            <p:nvPr/>
          </p:nvSpPr>
          <p:spPr>
            <a:xfrm>
              <a:off x="1488306" y="1413546"/>
              <a:ext cx="144746" cy="101221"/>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432</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26" name="tboxLbltboxTxtinnerValring0-_0_1"/>
            <p:cNvSpPr txBox="1"/>
            <p:nvPr/>
          </p:nvSpPr>
          <p:spPr>
            <a:xfrm>
              <a:off x="1442377" y="1514767"/>
              <a:ext cx="236603" cy="101221"/>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28.7%</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27" name="tboxBGtboxring0-_0_4"/>
            <p:cNvSpPr>
              <a:spLocks noChangeArrowheads="1"/>
            </p:cNvSpPr>
            <p:nvPr/>
          </p:nvSpPr>
          <p:spPr bwMode="auto">
            <a:xfrm>
              <a:off x="1984517" y="1446338"/>
              <a:ext cx="951024" cy="303662"/>
            </a:xfrm>
            <a:custGeom>
              <a:avLst/>
              <a:gdLst/>
              <a:ahLst/>
              <a:cxnLst/>
              <a:rect l="0" t="0" r="0" b="0"/>
              <a:pathLst>
                <a:path w="95102" h="30366"/>
              </a:pathLst>
            </a:custGeom>
            <a:ln w="10000">
              <a:round/>
              <a:headEnd/>
              <a:tailEnd/>
            </a:ln>
          </p:spPr>
        </p:sp>
        <p:sp>
          <p:nvSpPr>
            <p:cNvPr id="10028" name="tboxLbltboxTxtinnerValring0-_0_1"/>
            <p:cNvSpPr txBox="1"/>
            <p:nvPr/>
          </p:nvSpPr>
          <p:spPr>
            <a:xfrm>
              <a:off x="1999517" y="1457204"/>
              <a:ext cx="921024" cy="101221"/>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Conseil DUERP</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29" name="tboxLbltboxTxtinnerValring0-_0_1"/>
            <p:cNvSpPr txBox="1"/>
            <p:nvPr/>
          </p:nvSpPr>
          <p:spPr>
            <a:xfrm>
              <a:off x="2411781" y="1558425"/>
              <a:ext cx="96497" cy="101221"/>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77</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30" name="tboxLbltboxTxtinnerValring0-_0_1"/>
            <p:cNvSpPr txBox="1"/>
            <p:nvPr/>
          </p:nvSpPr>
          <p:spPr>
            <a:xfrm>
              <a:off x="2365852" y="1659646"/>
              <a:ext cx="188355" cy="101221"/>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5.1%</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31" name="tboxBGtboxring0-_0_5"/>
            <p:cNvSpPr>
              <a:spLocks noChangeArrowheads="1"/>
            </p:cNvSpPr>
            <p:nvPr/>
          </p:nvSpPr>
          <p:spPr bwMode="auto">
            <a:xfrm>
              <a:off x="2461447" y="1142676"/>
              <a:ext cx="812520" cy="303662"/>
            </a:xfrm>
            <a:custGeom>
              <a:avLst/>
              <a:gdLst/>
              <a:ahLst/>
              <a:cxnLst/>
              <a:rect l="0" t="0" r="0" b="0"/>
              <a:pathLst>
                <a:path w="81252" h="30366"/>
              </a:pathLst>
            </a:custGeom>
            <a:ln w="10000">
              <a:round/>
              <a:headEnd/>
              <a:tailEnd/>
            </a:ln>
          </p:spPr>
        </p:sp>
        <p:sp>
          <p:nvSpPr>
            <p:cNvPr id="10032" name="tboxLbltboxTxtinnerValring0-_0_1"/>
            <p:cNvSpPr txBox="1"/>
            <p:nvPr/>
          </p:nvSpPr>
          <p:spPr>
            <a:xfrm>
              <a:off x="2476447" y="1153542"/>
              <a:ext cx="782520" cy="101221"/>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Fiches d'entreprises</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33" name="tboxLbltboxTxtinnerValring0-_0_1"/>
            <p:cNvSpPr txBox="1"/>
            <p:nvPr/>
          </p:nvSpPr>
          <p:spPr>
            <a:xfrm>
              <a:off x="2795334" y="1254763"/>
              <a:ext cx="144746" cy="101221"/>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145</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34" name="tboxLbltboxTxtinnerValring0-_0_1"/>
            <p:cNvSpPr txBox="1"/>
            <p:nvPr/>
          </p:nvSpPr>
          <p:spPr>
            <a:xfrm>
              <a:off x="2773529" y="1355984"/>
              <a:ext cx="188355" cy="101221"/>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9.6%</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35" name="tboxBGtboxring0-_0_7"/>
            <p:cNvSpPr>
              <a:spLocks noChangeArrowheads="1"/>
            </p:cNvSpPr>
            <p:nvPr/>
          </p:nvSpPr>
          <p:spPr bwMode="auto">
            <a:xfrm>
              <a:off x="2519591" y="596338"/>
              <a:ext cx="1136679" cy="303662"/>
            </a:xfrm>
            <a:custGeom>
              <a:avLst/>
              <a:gdLst/>
              <a:ahLst/>
              <a:cxnLst/>
              <a:rect l="0" t="0" r="0" b="0"/>
              <a:pathLst>
                <a:path w="113668" h="30366"/>
              </a:pathLst>
            </a:custGeom>
            <a:ln w="10000">
              <a:round/>
              <a:headEnd/>
              <a:tailEnd/>
            </a:ln>
          </p:spPr>
        </p:sp>
        <p:sp>
          <p:nvSpPr>
            <p:cNvPr id="10036" name="tboxLbltboxTxtinnerValring0-_0_1"/>
            <p:cNvSpPr txBox="1"/>
            <p:nvPr/>
          </p:nvSpPr>
          <p:spPr>
            <a:xfrm>
              <a:off x="2534591" y="607204"/>
              <a:ext cx="1106679" cy="101221"/>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Participation au CSE / CSSCT</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37" name="tboxLbltboxTxtinnerValring0-_0_1"/>
            <p:cNvSpPr txBox="1"/>
            <p:nvPr/>
          </p:nvSpPr>
          <p:spPr>
            <a:xfrm>
              <a:off x="3039682" y="708425"/>
              <a:ext cx="96497" cy="101221"/>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85</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38" name="tboxLbltboxTxtinnerValring0-_0_1"/>
            <p:cNvSpPr txBox="1"/>
            <p:nvPr/>
          </p:nvSpPr>
          <p:spPr>
            <a:xfrm>
              <a:off x="2993753" y="809646"/>
              <a:ext cx="188355" cy="101221"/>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5.7%</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39" name="tboxLbltboxTxtinnerValring0-_0_1"/>
            <p:cNvSpPr txBox="1"/>
            <p:nvPr/>
          </p:nvSpPr>
          <p:spPr>
            <a:xfrm>
              <a:off x="1190000" y="-83984"/>
              <a:ext cx="0" cy="141709"/>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endParaRPr kumimoji="0" lang="en-US" sz="1820" b="0" i="0" u="none" strike="noStrike" kern="1200" cap="none" spc="0" normalizeH="0" baseline="0" noProof="0" dirty="0">
                <a:ln>
                  <a:noFill/>
                </a:ln>
                <a:solidFill>
                  <a:srgbClr val="FFFFFF"/>
                </a:solidFill>
                <a:effectLst/>
                <a:uLnTx/>
                <a:uFillTx/>
                <a:latin typeface="Trebuchet MS" pitchFamily="34" charset="0"/>
                <a:cs typeface="Trebuchet MS" pitchFamily="34" charset="0"/>
              </a:endParaRPr>
            </a:p>
          </p:txBody>
        </p:sp>
      </p:grpSp>
      <p:sp>
        <p:nvSpPr>
          <p:cNvPr id="46" name="Espace réservé de la date 6">
            <a:extLst>
              <a:ext uri="{FF2B5EF4-FFF2-40B4-BE49-F238E27FC236}">
                <a16:creationId xmlns:a16="http://schemas.microsoft.com/office/drawing/2014/main" id="{30904016-89FE-4673-9394-906DA829D343}"/>
              </a:ext>
            </a:extLst>
          </p:cNvPr>
          <p:cNvSpPr txBox="1">
            <a:spLocks/>
          </p:cNvSpPr>
          <p:nvPr/>
        </p:nvSpPr>
        <p:spPr>
          <a:xfrm>
            <a:off x="1475277" y="6460071"/>
            <a:ext cx="6403310" cy="35699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002060"/>
                </a:solidFill>
                <a:effectLst/>
                <a:uLnTx/>
                <a:uFillTx/>
                <a:latin typeface="Arial"/>
                <a:cs typeface="Lucida Sans Unicode"/>
              </a:rPr>
              <a:t>MSA LANGUEDOC – CPSS-CPSNS – 27 mars 2026</a:t>
            </a:r>
          </a:p>
        </p:txBody>
      </p:sp>
      <p:pic>
        <p:nvPicPr>
          <p:cNvPr id="48" name="Image 47">
            <a:extLst>
              <a:ext uri="{FF2B5EF4-FFF2-40B4-BE49-F238E27FC236}">
                <a16:creationId xmlns:a16="http://schemas.microsoft.com/office/drawing/2014/main" id="{22DDA52E-837A-4EDC-81A1-B7692667D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245" y="6299812"/>
            <a:ext cx="843080" cy="442975"/>
          </a:xfrm>
          <a:prstGeom prst="rect">
            <a:avLst/>
          </a:prstGeom>
        </p:spPr>
      </p:pic>
      <p:sp>
        <p:nvSpPr>
          <p:cNvPr id="49" name="Espace réservé du numéro de diapositive 4">
            <a:extLst>
              <a:ext uri="{FF2B5EF4-FFF2-40B4-BE49-F238E27FC236}">
                <a16:creationId xmlns:a16="http://schemas.microsoft.com/office/drawing/2014/main" id="{86373F7A-B8C5-466C-9DE7-E952AB882640}"/>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defRPr/>
            </a:pPr>
            <a:fld id="{15D10A2D-0E02-4E03-A8FB-E4E29708B866}" type="slidenum">
              <a:rPr kumimoji="0" lang="fr-FR" sz="1000" b="1" i="0" u="none" strike="noStrike" kern="1200" cap="none" spc="0" normalizeH="0" baseline="0" noProof="0" smtClean="0">
                <a:ln>
                  <a:noFill/>
                </a:ln>
                <a:solidFill>
                  <a:srgbClr val="2D2DB9"/>
                </a:solidFill>
                <a:effectLst/>
                <a:uLnTx/>
                <a:uFillTx/>
                <a:latin typeface="Arial" panose="020B0604020202020204" pitchFamily="34" charset="0"/>
                <a:cs typeface="Lucida Sans Unicode" panose="020B0602030504020204" pitchFamily="34" charset="0"/>
              </a:rPr>
              <a:pPr marL="0" marR="0" lvl="0" indent="0" algn="ctr" defTabSz="449263" rtl="0" eaLnBrk="0" fontAlgn="base" latinLnBrk="0" hangingPunct="0">
                <a:lnSpc>
                  <a:spcPct val="100000"/>
                </a:lnSpc>
                <a:spcBef>
                  <a:spcPct val="0"/>
                </a:spcBef>
                <a:spcAft>
                  <a:spcPct val="0"/>
                </a:spcAft>
                <a:buClrTx/>
                <a:buSzTx/>
                <a:buFontTx/>
                <a:buNone/>
                <a:tabLst/>
                <a:defRPr/>
              </a:pPr>
              <a:t>6</a:t>
            </a:fld>
            <a:endParaRPr kumimoji="0" lang="fr-FR" sz="1000" b="1" i="0" u="none" strike="noStrike" kern="1200" cap="none" spc="0" normalizeH="0" baseline="0" noProof="0" dirty="0">
              <a:ln>
                <a:noFill/>
              </a:ln>
              <a:solidFill>
                <a:srgbClr val="2D2DB9"/>
              </a:solidFill>
              <a:effectLst/>
              <a:uLnTx/>
              <a:uFillTx/>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4135700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75281FF-1AC9-734D-861A-A8751D58C3CB}"/>
              </a:ext>
            </a:extLst>
          </p:cNvPr>
          <p:cNvSpPr>
            <a:spLocks noGrp="1"/>
          </p:cNvSpPr>
          <p:nvPr>
            <p:ph idx="1"/>
          </p:nvPr>
        </p:nvSpPr>
        <p:spPr>
          <a:xfrm>
            <a:off x="539750" y="1051200"/>
            <a:ext cx="8064500" cy="431502"/>
          </a:xfrm>
        </p:spPr>
        <p:txBody>
          <a:bodyPr/>
          <a:lstStyle/>
          <a:p>
            <a:pPr>
              <a:buFont typeface="Apple SD Gothic Neo Regular" panose="02000300000000000000" pitchFamily="2" charset="-127"/>
              <a:buChar char="◼"/>
            </a:pPr>
            <a:r>
              <a:rPr lang="fr-FR" dirty="0"/>
              <a:t>AMT (IDEST / MT)</a:t>
            </a:r>
          </a:p>
          <a:p>
            <a:pPr lvl="2"/>
            <a:endParaRPr lang="fr-FR" dirty="0"/>
          </a:p>
        </p:txBody>
      </p:sp>
      <p:sp>
        <p:nvSpPr>
          <p:cNvPr id="4" name="Espace réservé du numéro de diapositive 3">
            <a:extLst>
              <a:ext uri="{FF2B5EF4-FFF2-40B4-BE49-F238E27FC236}">
                <a16:creationId xmlns:a16="http://schemas.microsoft.com/office/drawing/2014/main" id="{A97EA6E8-9971-7342-96E7-73858BA93DC1}"/>
              </a:ext>
            </a:extLst>
          </p:cNvPr>
          <p:cNvSpPr>
            <a:spLocks noGrp="1"/>
          </p:cNvSpPr>
          <p:nvPr>
            <p:ph type="sldNum" sz="quarter" idx="10"/>
          </p:nvPr>
        </p:nvSpPr>
        <p:spPr>
          <a:xfrm>
            <a:off x="539750" y="6267450"/>
            <a:ext cx="8064501" cy="269875"/>
          </a:xfrm>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91294B9-D55A-134F-9571-EF02CEB5E333}" type="slidenum">
              <a:rPr kumimoji="0" lang="fr-FR" altLang="fr-FR" sz="1200" b="0" i="0" u="none" strike="noStrike" kern="1200" cap="none" spc="0" normalizeH="0" baseline="0" noProof="0" smtClean="0">
                <a:ln>
                  <a:noFill/>
                </a:ln>
                <a:solidFill>
                  <a:srgbClr val="FFFFFF"/>
                </a:solidFill>
                <a:effectLst/>
                <a:uLnTx/>
                <a:uFillTx/>
                <a:latin typeface="Arial" panose="020B0604020202020204" pitchFamily="34" charset="0"/>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a:t>
            </a:fld>
            <a:endParaRPr kumimoji="0" lang="fr-FR" altLang="fr-FR" sz="1200" b="0" i="0" u="none" strike="noStrike" kern="1200" cap="none" spc="0" normalizeH="0" baseline="0" noProof="0" dirty="0">
              <a:ln>
                <a:noFill/>
              </a:ln>
              <a:solidFill>
                <a:srgbClr val="FFFFFF"/>
              </a:solidFill>
              <a:effectLst/>
              <a:uLnTx/>
              <a:uFillTx/>
              <a:latin typeface="Arial" panose="020B0604020202020204" pitchFamily="34" charset="0"/>
              <a:cs typeface="Lucida Sans Unicode" panose="020B0602030504020204" pitchFamily="34" charset="0"/>
            </a:endParaRPr>
          </a:p>
        </p:txBody>
      </p:sp>
      <p:sp>
        <p:nvSpPr>
          <p:cNvPr id="8" name="Espace réservé du contenu 2">
            <a:extLst>
              <a:ext uri="{FF2B5EF4-FFF2-40B4-BE49-F238E27FC236}">
                <a16:creationId xmlns:a16="http://schemas.microsoft.com/office/drawing/2014/main" id="{4FB1E352-95FD-48DE-8FFF-F3FBA02C52C1}"/>
              </a:ext>
            </a:extLst>
          </p:cNvPr>
          <p:cNvSpPr txBox="1">
            <a:spLocks/>
          </p:cNvSpPr>
          <p:nvPr/>
        </p:nvSpPr>
        <p:spPr bwMode="auto">
          <a:xfrm>
            <a:off x="323528" y="1678096"/>
            <a:ext cx="6120680" cy="27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74638" indent="-274638" algn="l" rtl="0" eaLnBrk="1" fontAlgn="base" hangingPunct="1">
              <a:spcBef>
                <a:spcPct val="75000"/>
              </a:spcBef>
              <a:spcAft>
                <a:spcPct val="0"/>
              </a:spcAft>
              <a:buClr>
                <a:schemeClr val="accent2"/>
              </a:buClr>
              <a:buSzPct val="80000"/>
              <a:buFont typeface="Wingdings 3" pitchFamily="2" charset="2"/>
              <a:buChar char="x"/>
              <a:defRPr sz="2600" kern="1200">
                <a:solidFill>
                  <a:schemeClr val="tx1"/>
                </a:solidFill>
                <a:latin typeface="+mn-lt"/>
                <a:ea typeface="+mn-ea"/>
                <a:cs typeface="+mn-cs"/>
              </a:defRPr>
            </a:lvl1pPr>
            <a:lvl2pPr marL="600075" indent="-160338" algn="l" rtl="0" eaLnBrk="1" fontAlgn="base" hangingPunct="1">
              <a:spcBef>
                <a:spcPct val="40000"/>
              </a:spcBef>
              <a:spcAft>
                <a:spcPct val="0"/>
              </a:spcAft>
              <a:buChar char="•"/>
              <a:defRPr sz="1900" kern="1200">
                <a:solidFill>
                  <a:schemeClr val="tx1"/>
                </a:solidFill>
                <a:latin typeface="+mn-lt"/>
                <a:ea typeface="+mn-ea"/>
                <a:cs typeface="+mn-cs"/>
              </a:defRPr>
            </a:lvl2pPr>
            <a:lvl3pPr marL="601663" algn="l" rtl="0" eaLnBrk="1" fontAlgn="base" hangingPunct="1">
              <a:spcBef>
                <a:spcPct val="20000"/>
              </a:spcBef>
              <a:spcAft>
                <a:spcPct val="0"/>
              </a:spcAft>
              <a:defRPr sz="1400" kern="1200">
                <a:solidFill>
                  <a:schemeClr val="tx1"/>
                </a:solidFill>
                <a:latin typeface="+mn-lt"/>
                <a:ea typeface="+mn-ea"/>
                <a:cs typeface="+mn-cs"/>
              </a:defRPr>
            </a:lvl3pPr>
            <a:lvl4pPr marL="1095375" indent="-182563" algn="l" rtl="0" eaLnBrk="1" fontAlgn="base" hangingPunct="1">
              <a:spcBef>
                <a:spcPct val="20000"/>
              </a:spcBef>
              <a:spcAft>
                <a:spcPct val="0"/>
              </a:spcAft>
              <a:buChar char="–"/>
              <a:defRPr sz="1300" kern="1200">
                <a:solidFill>
                  <a:schemeClr val="tx1"/>
                </a:solidFill>
                <a:latin typeface="+mn-lt"/>
                <a:ea typeface="+mn-ea"/>
                <a:cs typeface="+mn-cs"/>
              </a:defRPr>
            </a:lvl4pPr>
            <a:lvl5pPr marL="1108075" indent="-11113" algn="l" rtl="0" eaLnBrk="1" fontAlgn="base" hangingPunct="1">
              <a:spcBef>
                <a:spcPct val="20000"/>
              </a:spcBef>
              <a:spcAft>
                <a:spcPct val="0"/>
              </a:spcAft>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1663" marR="0" lvl="2" indent="-228600" algn="l" defTabSz="449263" rtl="0" eaLnBrk="1" fontAlgn="base" latinLnBrk="0" hangingPunct="1">
              <a:lnSpc>
                <a:spcPct val="100000"/>
              </a:lnSpc>
              <a:spcBef>
                <a:spcPct val="20000"/>
              </a:spcBef>
              <a:spcAft>
                <a:spcPct val="0"/>
              </a:spcAft>
              <a:buClrTx/>
              <a:buSzTx/>
              <a:buFontTx/>
              <a:buNone/>
              <a:tabLst/>
              <a:defRPr/>
            </a:pPr>
            <a:r>
              <a:rPr kumimoji="0" lang="fr-FR" sz="1200" b="1" i="0" u="none" strike="noStrike" kern="1200" cap="none" spc="0" normalizeH="0" baseline="0" noProof="0" dirty="0">
                <a:ln>
                  <a:noFill/>
                </a:ln>
                <a:solidFill>
                  <a:srgbClr val="515151"/>
                </a:solidFill>
                <a:effectLst/>
                <a:uLnTx/>
                <a:uFillTx/>
                <a:latin typeface="Open Sans Semibold" panose="020B0706030804020204" pitchFamily="34" charset="0"/>
                <a:cs typeface="Lucida Sans Unicode"/>
              </a:rPr>
              <a:t>Actions de promotion de la santé sur le lieu de travail</a:t>
            </a:r>
          </a:p>
        </p:txBody>
      </p:sp>
      <p:grpSp>
        <p:nvGrpSpPr>
          <p:cNvPr id="151" name="Groupe 151"/>
          <p:cNvGrpSpPr/>
          <p:nvPr/>
        </p:nvGrpSpPr>
        <p:grpSpPr>
          <a:xfrm>
            <a:off x="971600" y="2016400"/>
            <a:ext cx="7632650" cy="3558495"/>
            <a:chOff x="0" y="0"/>
            <a:chExt cx="3775040" cy="1760000"/>
          </a:xfrm>
        </p:grpSpPr>
        <p:sp>
          <p:nvSpPr>
            <p:cNvPr id="10001" name="bgcolor"/>
            <p:cNvSpPr>
              <a:spLocks noChangeArrowheads="1"/>
            </p:cNvSpPr>
            <p:nvPr/>
          </p:nvSpPr>
          <p:spPr bwMode="auto">
            <a:xfrm>
              <a:off x="0" y="0"/>
              <a:ext cx="0" cy="0"/>
            </a:xfrm>
            <a:custGeom>
              <a:avLst/>
              <a:gdLst/>
              <a:ahLst/>
              <a:cxnLst/>
              <a:rect l="0" t="0" r="0" b="0"/>
              <a:pathLst>
                <a:path w="1" h="1">
                  <a:moveTo>
                    <a:pt x="0" y="0"/>
                  </a:moveTo>
                  <a:lnTo>
                    <a:pt x="0" y="0"/>
                  </a:lnTo>
                  <a:lnTo>
                    <a:pt x="0" y="0"/>
                  </a:lnTo>
                  <a:lnTo>
                    <a:pt x="0" y="0"/>
                  </a:lnTo>
                  <a:close/>
                </a:path>
              </a:pathLst>
            </a:custGeom>
            <a:solidFill>
              <a:srgbClr val="000000"/>
            </a:solidFill>
            <a:ln w="10000">
              <a:round/>
              <a:headEnd/>
              <a:tailEnd/>
            </a:ln>
          </p:spPr>
        </p:sp>
        <p:sp>
          <p:nvSpPr>
            <p:cNvPr id="10002" name="slicering0-_0_0"/>
            <p:cNvSpPr>
              <a:spLocks noChangeArrowheads="1"/>
            </p:cNvSpPr>
            <p:nvPr/>
          </p:nvSpPr>
          <p:spPr bwMode="auto">
            <a:xfrm>
              <a:off x="1927841" y="847011"/>
              <a:ext cx="510000" cy="52989"/>
            </a:xfrm>
            <a:custGeom>
              <a:avLst/>
              <a:gdLst/>
              <a:ahLst/>
              <a:cxnLst/>
              <a:rect l="0" t="0" r="0" b="0"/>
              <a:pathLst>
                <a:path w="51000" h="5299">
                  <a:moveTo>
                    <a:pt x="50723" y="-3"/>
                  </a:moveTo>
                  <a:arcTo wR="51000" hR="51000" stAng="-358012" swAng="358011"/>
                  <a:lnTo>
                    <a:pt x="25500" y="5298"/>
                  </a:lnTo>
                  <a:arcTo wR="25500" hR="25500" stAng="0" swAng="-358011"/>
                  <a:close/>
                </a:path>
              </a:pathLst>
            </a:custGeom>
            <a:solidFill>
              <a:srgbClr val="126FCB"/>
            </a:solidFill>
            <a:ln w="20000">
              <a:solidFill>
                <a:srgbClr val="FFFFFF"/>
              </a:solidFill>
              <a:round/>
              <a:headEnd/>
              <a:tailEnd/>
            </a:ln>
          </p:spPr>
        </p:sp>
        <p:sp>
          <p:nvSpPr>
            <p:cNvPr id="10003" name="slicering0-_0_1"/>
            <p:cNvSpPr>
              <a:spLocks noChangeArrowheads="1"/>
            </p:cNvSpPr>
            <p:nvPr/>
          </p:nvSpPr>
          <p:spPr bwMode="auto">
            <a:xfrm>
              <a:off x="1417841" y="390000"/>
              <a:ext cx="1017240" cy="1020000"/>
            </a:xfrm>
            <a:custGeom>
              <a:avLst/>
              <a:gdLst/>
              <a:ahLst/>
              <a:cxnLst/>
              <a:rect l="0" t="0" r="0" b="0"/>
              <a:pathLst>
                <a:path w="101724" h="102000">
                  <a:moveTo>
                    <a:pt x="82599" y="91030"/>
                  </a:moveTo>
                  <a:arcTo wR="51000" hR="51000" stAng="-18497238" swAng="18139226"/>
                  <a:lnTo>
                    <a:pt x="76361" y="48349"/>
                  </a:lnTo>
                  <a:arcTo wR="25500" hR="25500" stAng="-358012" swAng="-18139226"/>
                  <a:close/>
                </a:path>
              </a:pathLst>
            </a:custGeom>
            <a:solidFill>
              <a:srgbClr val="3B90E3"/>
            </a:solidFill>
            <a:ln w="20000">
              <a:solidFill>
                <a:srgbClr val="FFFFFF"/>
              </a:solidFill>
              <a:round/>
              <a:headEnd/>
              <a:tailEnd/>
            </a:ln>
          </p:spPr>
        </p:sp>
        <p:sp>
          <p:nvSpPr>
            <p:cNvPr id="10004" name="slicering0-_0_2"/>
            <p:cNvSpPr>
              <a:spLocks noChangeArrowheads="1"/>
            </p:cNvSpPr>
            <p:nvPr/>
          </p:nvSpPr>
          <p:spPr bwMode="auto">
            <a:xfrm>
              <a:off x="1927841" y="900000"/>
              <a:ext cx="494639" cy="401167"/>
            </a:xfrm>
            <a:custGeom>
              <a:avLst/>
              <a:gdLst/>
              <a:ahLst/>
              <a:cxnLst/>
              <a:rect l="0" t="0" r="0" b="0"/>
              <a:pathLst>
                <a:path w="49464" h="40117">
                  <a:moveTo>
                    <a:pt x="49501" y="12271"/>
                  </a:moveTo>
                  <a:arcTo wR="51000" hR="51000" stAng="-20764641" swAng="2267403"/>
                  <a:lnTo>
                    <a:pt x="15799" y="20015"/>
                  </a:lnTo>
                  <a:arcTo wR="25500" hR="25500" stAng="-18497238" swAng="-2267403"/>
                  <a:close/>
                </a:path>
              </a:pathLst>
            </a:custGeom>
            <a:solidFill>
              <a:srgbClr val="87C2FD"/>
            </a:solidFill>
            <a:ln w="20000">
              <a:solidFill>
                <a:srgbClr val="FFFFFF"/>
              </a:solidFill>
              <a:round/>
              <a:headEnd/>
              <a:tailEnd/>
            </a:ln>
          </p:spPr>
        </p:sp>
        <p:sp>
          <p:nvSpPr>
            <p:cNvPr id="10005" name="slicering0-_0_3"/>
            <p:cNvSpPr>
              <a:spLocks noChangeArrowheads="1"/>
            </p:cNvSpPr>
            <p:nvPr/>
          </p:nvSpPr>
          <p:spPr bwMode="auto">
            <a:xfrm>
              <a:off x="1927841" y="900000"/>
              <a:ext cx="507068" cy="124227"/>
            </a:xfrm>
            <a:custGeom>
              <a:avLst/>
              <a:gdLst/>
              <a:ahLst/>
              <a:cxnLst/>
              <a:rect l="0" t="0" r="0" b="0"/>
              <a:pathLst>
                <a:path w="50707" h="12423">
                  <a:moveTo>
                    <a:pt x="50723" y="5301"/>
                  </a:moveTo>
                  <a:arcTo wR="51000" hR="51000" stAng="-21241989" swAng="477348"/>
                  <a:lnTo>
                    <a:pt x="24750" y="6135"/>
                  </a:lnTo>
                  <a:arcTo wR="25500" hR="25500" stAng="-20764641" swAng="-477348"/>
                  <a:close/>
                </a:path>
              </a:pathLst>
            </a:custGeom>
            <a:solidFill>
              <a:srgbClr val="ACC9E5"/>
            </a:solidFill>
            <a:ln w="20000">
              <a:solidFill>
                <a:srgbClr val="FFFFFF"/>
              </a:solidFill>
              <a:round/>
              <a:headEnd/>
              <a:tailEnd/>
            </a:ln>
          </p:spPr>
        </p:sp>
        <p:sp>
          <p:nvSpPr>
            <p:cNvPr id="10006" name="slicering0-_0_4"/>
            <p:cNvSpPr>
              <a:spLocks noChangeArrowheads="1"/>
            </p:cNvSpPr>
            <p:nvPr/>
          </p:nvSpPr>
          <p:spPr bwMode="auto">
            <a:xfrm>
              <a:off x="1927841" y="900000"/>
              <a:ext cx="509997" cy="54605"/>
            </a:xfrm>
            <a:custGeom>
              <a:avLst/>
              <a:gdLst/>
              <a:ahLst/>
              <a:cxnLst/>
              <a:rect l="0" t="0" r="0" b="0"/>
              <a:pathLst>
                <a:path w="51000" h="5460">
                  <a:moveTo>
                    <a:pt x="51000" y="0"/>
                  </a:moveTo>
                  <a:arcTo wR="51000" hR="51000" stAng="-21600000" swAng="358011"/>
                  <a:lnTo>
                    <a:pt x="25361" y="2650"/>
                  </a:lnTo>
                  <a:arcTo wR="25500" hR="25500" stAng="-21241989" swAng="-358011"/>
                  <a:close/>
                </a:path>
              </a:pathLst>
            </a:custGeom>
            <a:solidFill>
              <a:srgbClr val="D0D9E1"/>
            </a:solidFill>
            <a:ln w="20000">
              <a:solidFill>
                <a:srgbClr val="FFFFFF"/>
              </a:solidFill>
              <a:round/>
              <a:headEnd/>
              <a:tailEnd/>
            </a:ln>
          </p:spPr>
        </p:sp>
        <p:sp>
          <p:nvSpPr>
            <p:cNvPr id="10007" name="tboxLbltboxTxtinnerValring0-_0_1"/>
            <p:cNvSpPr txBox="1"/>
            <p:nvPr/>
          </p:nvSpPr>
          <p:spPr>
            <a:xfrm>
              <a:off x="1841799" y="852320"/>
              <a:ext cx="172084" cy="121400"/>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560" b="0" i="0" u="none" strike="noStrike" kern="1200" cap="none" spc="0" normalizeH="0" baseline="0" noProof="0" dirty="0">
                  <a:ln>
                    <a:noFill/>
                  </a:ln>
                  <a:solidFill>
                    <a:srgbClr val="000000"/>
                  </a:solidFill>
                  <a:effectLst/>
                  <a:uLnTx/>
                  <a:uFillTx/>
                  <a:latin typeface="Arial" pitchFamily="34" charset="0"/>
                  <a:cs typeface="Arial" pitchFamily="34" charset="0"/>
                </a:rPr>
                <a:t>181</a:t>
              </a:r>
              <a:endParaRPr kumimoji="0" lang="en-US" sz="1560" b="0" i="0" u="none" strike="noStrike" kern="1200" cap="none" spc="0" normalizeH="0" baseline="0" noProof="0" dirty="0">
                <a:ln>
                  <a:noFill/>
                </a:ln>
                <a:solidFill>
                  <a:srgbClr val="FFFFFF"/>
                </a:solidFill>
                <a:effectLst/>
                <a:uLnTx/>
                <a:uFillTx/>
                <a:latin typeface="Arial" pitchFamily="34" charset="0"/>
                <a:cs typeface="Arial" pitchFamily="34" charset="0"/>
              </a:endParaRPr>
            </a:p>
          </p:txBody>
        </p:sp>
        <p:sp>
          <p:nvSpPr>
            <p:cNvPr id="10008" name="tboxBGtboxring0-_0_0"/>
            <p:cNvSpPr>
              <a:spLocks noChangeArrowheads="1"/>
            </p:cNvSpPr>
            <p:nvPr/>
          </p:nvSpPr>
          <p:spPr bwMode="auto">
            <a:xfrm>
              <a:off x="2369031" y="293002"/>
              <a:ext cx="818508" cy="303499"/>
            </a:xfrm>
            <a:custGeom>
              <a:avLst/>
              <a:gdLst/>
              <a:ahLst/>
              <a:cxnLst/>
              <a:rect l="0" t="0" r="0" b="0"/>
              <a:pathLst>
                <a:path w="81851" h="30350"/>
              </a:pathLst>
            </a:custGeom>
            <a:ln w="10000">
              <a:round/>
              <a:headEnd/>
              <a:tailEnd/>
            </a:ln>
          </p:spPr>
        </p:sp>
        <p:sp>
          <p:nvSpPr>
            <p:cNvPr id="10009" name="tboxLbltboxTxtinnerValring0-_0_1"/>
            <p:cNvSpPr txBox="1"/>
            <p:nvPr/>
          </p:nvSpPr>
          <p:spPr>
            <a:xfrm>
              <a:off x="2384031" y="303852"/>
              <a:ext cx="788508" cy="101166"/>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Pratiques addictives</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10" name="tboxLbltboxTxtinnerValring0-_0_1"/>
            <p:cNvSpPr txBox="1"/>
            <p:nvPr/>
          </p:nvSpPr>
          <p:spPr>
            <a:xfrm>
              <a:off x="2754173" y="405018"/>
              <a:ext cx="48223" cy="101166"/>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3</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11" name="tboxLbltboxTxtinnerValring0-_0_1"/>
            <p:cNvSpPr txBox="1"/>
            <p:nvPr/>
          </p:nvSpPr>
          <p:spPr>
            <a:xfrm>
              <a:off x="2684158" y="506184"/>
              <a:ext cx="188254" cy="101166"/>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1.7%</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12" name="tboxBGtboxring0-_0_1"/>
            <p:cNvSpPr>
              <a:spLocks noChangeArrowheads="1"/>
            </p:cNvSpPr>
            <p:nvPr/>
          </p:nvSpPr>
          <p:spPr bwMode="auto">
            <a:xfrm>
              <a:off x="541421" y="480439"/>
              <a:ext cx="929875" cy="303499"/>
            </a:xfrm>
            <a:custGeom>
              <a:avLst/>
              <a:gdLst/>
              <a:ahLst/>
              <a:cxnLst/>
              <a:rect l="0" t="0" r="0" b="0"/>
              <a:pathLst>
                <a:path w="92987" h="30350"/>
              </a:pathLst>
            </a:custGeom>
            <a:ln w="10000">
              <a:round/>
              <a:headEnd/>
              <a:tailEnd/>
            </a:ln>
          </p:spPr>
        </p:sp>
        <p:sp>
          <p:nvSpPr>
            <p:cNvPr id="10013" name="tboxLbltboxTxtinnerValring0-_0_1"/>
            <p:cNvSpPr txBox="1"/>
            <p:nvPr/>
          </p:nvSpPr>
          <p:spPr>
            <a:xfrm>
              <a:off x="556421" y="491289"/>
              <a:ext cx="899875" cy="101166"/>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Vaccinations prescrites</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14" name="tboxLbltboxTxtinnerValring0-_0_1"/>
            <p:cNvSpPr txBox="1"/>
            <p:nvPr/>
          </p:nvSpPr>
          <p:spPr>
            <a:xfrm>
              <a:off x="934025" y="592455"/>
              <a:ext cx="144668" cy="101166"/>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152</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15" name="tboxLbltboxTxtinnerValring0-_0_1"/>
            <p:cNvSpPr txBox="1"/>
            <p:nvPr/>
          </p:nvSpPr>
          <p:spPr>
            <a:xfrm>
              <a:off x="888120" y="693621"/>
              <a:ext cx="236476" cy="101166"/>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84.0%</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16" name="tboxBGtboxring0-_0_2"/>
            <p:cNvSpPr>
              <a:spLocks noChangeArrowheads="1"/>
            </p:cNvSpPr>
            <p:nvPr/>
          </p:nvSpPr>
          <p:spPr bwMode="auto">
            <a:xfrm>
              <a:off x="2369031" y="1203499"/>
              <a:ext cx="889408" cy="303499"/>
            </a:xfrm>
            <a:custGeom>
              <a:avLst/>
              <a:gdLst/>
              <a:ahLst/>
              <a:cxnLst/>
              <a:rect l="0" t="0" r="0" b="0"/>
              <a:pathLst>
                <a:path w="88941" h="30350"/>
              </a:pathLst>
            </a:custGeom>
            <a:ln w="10000">
              <a:round/>
              <a:headEnd/>
              <a:tailEnd/>
            </a:ln>
          </p:spPr>
        </p:sp>
        <p:sp>
          <p:nvSpPr>
            <p:cNvPr id="10017" name="tboxLbltboxTxtinnerValring0-_0_1"/>
            <p:cNvSpPr txBox="1"/>
            <p:nvPr/>
          </p:nvSpPr>
          <p:spPr>
            <a:xfrm>
              <a:off x="2384031" y="1214349"/>
              <a:ext cx="859408" cy="101166"/>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Vaccinations réalisées</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18" name="tboxLbltboxTxtinnerValring0-_0_1"/>
            <p:cNvSpPr txBox="1"/>
            <p:nvPr/>
          </p:nvSpPr>
          <p:spPr>
            <a:xfrm>
              <a:off x="2765512" y="1315515"/>
              <a:ext cx="96445" cy="101166"/>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19</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19" name="tboxLbltboxTxtinnerValring0-_0_1"/>
            <p:cNvSpPr txBox="1"/>
            <p:nvPr/>
          </p:nvSpPr>
          <p:spPr>
            <a:xfrm>
              <a:off x="2695497" y="1416682"/>
              <a:ext cx="236476" cy="101166"/>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10.5%</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20" name="tboxBGtboxring0-_0_3"/>
            <p:cNvSpPr>
              <a:spLocks noChangeArrowheads="1"/>
            </p:cNvSpPr>
            <p:nvPr/>
          </p:nvSpPr>
          <p:spPr bwMode="auto">
            <a:xfrm>
              <a:off x="2463341" y="900000"/>
              <a:ext cx="589703" cy="303499"/>
            </a:xfrm>
            <a:custGeom>
              <a:avLst/>
              <a:gdLst/>
              <a:ahLst/>
              <a:cxnLst/>
              <a:rect l="0" t="0" r="0" b="0"/>
              <a:pathLst>
                <a:path w="58970" h="30350"/>
              </a:pathLst>
            </a:custGeom>
            <a:ln w="10000">
              <a:round/>
              <a:headEnd/>
              <a:tailEnd/>
            </a:ln>
          </p:spPr>
        </p:sp>
        <p:sp>
          <p:nvSpPr>
            <p:cNvPr id="10021" name="tboxLbltboxTxtinnerValring0-_0_1"/>
            <p:cNvSpPr txBox="1"/>
            <p:nvPr/>
          </p:nvSpPr>
          <p:spPr>
            <a:xfrm>
              <a:off x="2478341" y="910850"/>
              <a:ext cx="559703" cy="101166"/>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Autres actions</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22" name="tboxLbltboxTxtinnerValring0-_0_1"/>
            <p:cNvSpPr txBox="1"/>
            <p:nvPr/>
          </p:nvSpPr>
          <p:spPr>
            <a:xfrm>
              <a:off x="2734081" y="1012016"/>
              <a:ext cx="48223" cy="101166"/>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4</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23" name="tboxLbltboxTxtinnerValring0-_0_1"/>
            <p:cNvSpPr txBox="1"/>
            <p:nvPr/>
          </p:nvSpPr>
          <p:spPr>
            <a:xfrm>
              <a:off x="2664065" y="1113183"/>
              <a:ext cx="188254" cy="101166"/>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2.2%</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24" name="tboxBGtboxring0-_0_4"/>
            <p:cNvSpPr>
              <a:spLocks noChangeArrowheads="1"/>
            </p:cNvSpPr>
            <p:nvPr/>
          </p:nvSpPr>
          <p:spPr bwMode="auto">
            <a:xfrm>
              <a:off x="2463341" y="596501"/>
              <a:ext cx="422104" cy="303499"/>
            </a:xfrm>
            <a:custGeom>
              <a:avLst/>
              <a:gdLst/>
              <a:ahLst/>
              <a:cxnLst/>
              <a:rect l="0" t="0" r="0" b="0"/>
              <a:pathLst>
                <a:path w="42210" h="30350"/>
              </a:pathLst>
            </a:custGeom>
            <a:ln w="10000">
              <a:round/>
              <a:headEnd/>
              <a:tailEnd/>
            </a:ln>
          </p:spPr>
        </p:sp>
        <p:sp>
          <p:nvSpPr>
            <p:cNvPr id="10025" name="tboxLbltboxTxtinnerValring0-_0_1"/>
            <p:cNvSpPr txBox="1"/>
            <p:nvPr/>
          </p:nvSpPr>
          <p:spPr>
            <a:xfrm>
              <a:off x="2478341" y="607351"/>
              <a:ext cx="392104" cy="101166"/>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Dépistage</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26" name="tboxLbltboxTxtinnerValring0-_0_1"/>
            <p:cNvSpPr txBox="1"/>
            <p:nvPr/>
          </p:nvSpPr>
          <p:spPr>
            <a:xfrm>
              <a:off x="2650282" y="708517"/>
              <a:ext cx="48223" cy="101166"/>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3</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27" name="tboxLbltboxTxtinnerValring0-_0_1"/>
            <p:cNvSpPr txBox="1"/>
            <p:nvPr/>
          </p:nvSpPr>
          <p:spPr>
            <a:xfrm>
              <a:off x="2580266" y="809684"/>
              <a:ext cx="188254" cy="101166"/>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1.7%</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28" name="tboxLbltboxTxtinnerValring0-_0_1"/>
            <p:cNvSpPr txBox="1"/>
            <p:nvPr/>
          </p:nvSpPr>
          <p:spPr>
            <a:xfrm>
              <a:off x="1190000" y="-83953"/>
              <a:ext cx="0" cy="141633"/>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endParaRPr kumimoji="0" lang="en-US" sz="1820" b="0" i="0" u="none" strike="noStrike" kern="1200" cap="none" spc="0" normalizeH="0" baseline="0" noProof="0" dirty="0">
                <a:ln>
                  <a:noFill/>
                </a:ln>
                <a:solidFill>
                  <a:srgbClr val="FFFFFF"/>
                </a:solidFill>
                <a:effectLst/>
                <a:uLnTx/>
                <a:uFillTx/>
                <a:latin typeface="Trebuchet MS" pitchFamily="34" charset="0"/>
                <a:cs typeface="Trebuchet MS" pitchFamily="34" charset="0"/>
              </a:endParaRPr>
            </a:p>
          </p:txBody>
        </p:sp>
      </p:grpSp>
      <p:sp>
        <p:nvSpPr>
          <p:cNvPr id="36" name="Espace réservé de la date 6">
            <a:extLst>
              <a:ext uri="{FF2B5EF4-FFF2-40B4-BE49-F238E27FC236}">
                <a16:creationId xmlns:a16="http://schemas.microsoft.com/office/drawing/2014/main" id="{8D1DC9AF-6CF6-4802-8CF3-8C4C30132903}"/>
              </a:ext>
            </a:extLst>
          </p:cNvPr>
          <p:cNvSpPr txBox="1">
            <a:spLocks/>
          </p:cNvSpPr>
          <p:nvPr/>
        </p:nvSpPr>
        <p:spPr>
          <a:xfrm>
            <a:off x="1475277" y="6460071"/>
            <a:ext cx="6403310" cy="356992"/>
          </a:xfrm>
          <a:prstGeom prst="rect">
            <a:avLst/>
          </a:prstGeom>
        </p:spPr>
        <p:txBody>
          <a:bodyPr lIns="91440" tIns="45720" rIns="91440" bIns="45720" anchor="t"/>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002060"/>
                </a:solidFill>
                <a:effectLst/>
                <a:uLnTx/>
                <a:uFillTx/>
                <a:latin typeface="Arial"/>
                <a:cs typeface="Lucida Sans Unicode"/>
              </a:rPr>
              <a:t>MSA LANGUEDOC – CPSS-CPSNS – 27 mars 2026</a:t>
            </a:r>
          </a:p>
        </p:txBody>
      </p:sp>
      <p:pic>
        <p:nvPicPr>
          <p:cNvPr id="37" name="Image 36">
            <a:extLst>
              <a:ext uri="{FF2B5EF4-FFF2-40B4-BE49-F238E27FC236}">
                <a16:creationId xmlns:a16="http://schemas.microsoft.com/office/drawing/2014/main" id="{5782B51D-7AA9-4404-AD63-2243660DE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245" y="6299812"/>
            <a:ext cx="843080" cy="442975"/>
          </a:xfrm>
          <a:prstGeom prst="rect">
            <a:avLst/>
          </a:prstGeom>
        </p:spPr>
      </p:pic>
      <p:sp>
        <p:nvSpPr>
          <p:cNvPr id="38" name="Espace réservé du numéro de diapositive 4">
            <a:extLst>
              <a:ext uri="{FF2B5EF4-FFF2-40B4-BE49-F238E27FC236}">
                <a16:creationId xmlns:a16="http://schemas.microsoft.com/office/drawing/2014/main" id="{2EBF18E5-F2AB-40B4-B3E7-744BA2B2BB85}"/>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defRPr/>
            </a:pPr>
            <a:fld id="{15D10A2D-0E02-4E03-A8FB-E4E29708B866}" type="slidenum">
              <a:rPr kumimoji="0" lang="fr-FR" sz="1000" b="1" i="0" u="none" strike="noStrike" kern="1200" cap="none" spc="0" normalizeH="0" baseline="0" noProof="0" smtClean="0">
                <a:ln>
                  <a:noFill/>
                </a:ln>
                <a:solidFill>
                  <a:srgbClr val="2D2DB9"/>
                </a:solidFill>
                <a:effectLst/>
                <a:uLnTx/>
                <a:uFillTx/>
                <a:latin typeface="Arial" panose="020B0604020202020204" pitchFamily="34" charset="0"/>
                <a:cs typeface="Lucida Sans Unicode" panose="020B0602030504020204" pitchFamily="34" charset="0"/>
              </a:rPr>
              <a:pPr marL="0" marR="0" lvl="0" indent="0" algn="ctr" defTabSz="449263" rtl="0" eaLnBrk="0" fontAlgn="base" latinLnBrk="0" hangingPunct="0">
                <a:lnSpc>
                  <a:spcPct val="100000"/>
                </a:lnSpc>
                <a:spcBef>
                  <a:spcPct val="0"/>
                </a:spcBef>
                <a:spcAft>
                  <a:spcPct val="0"/>
                </a:spcAft>
                <a:buClrTx/>
                <a:buSzTx/>
                <a:buFontTx/>
                <a:buNone/>
                <a:tabLst/>
                <a:defRPr/>
              </a:pPr>
              <a:t>7</a:t>
            </a:fld>
            <a:endParaRPr kumimoji="0" lang="fr-FR" sz="1000" b="1" i="0" u="none" strike="noStrike" kern="1200" cap="none" spc="0" normalizeH="0" baseline="0" noProof="0" dirty="0">
              <a:ln>
                <a:noFill/>
              </a:ln>
              <a:solidFill>
                <a:srgbClr val="2D2DB9"/>
              </a:solidFill>
              <a:effectLst/>
              <a:uLnTx/>
              <a:uFillTx/>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421689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75281FF-1AC9-734D-861A-A8751D58C3CB}"/>
              </a:ext>
            </a:extLst>
          </p:cNvPr>
          <p:cNvSpPr>
            <a:spLocks noGrp="1"/>
          </p:cNvSpPr>
          <p:nvPr>
            <p:ph idx="1"/>
          </p:nvPr>
        </p:nvSpPr>
        <p:spPr>
          <a:xfrm>
            <a:off x="539750" y="1051200"/>
            <a:ext cx="8064500" cy="431502"/>
          </a:xfrm>
        </p:spPr>
        <p:txBody>
          <a:bodyPr/>
          <a:lstStyle/>
          <a:p>
            <a:pPr>
              <a:buFont typeface="Apple SD Gothic Neo Regular" panose="02000300000000000000" pitchFamily="2" charset="-127"/>
              <a:buChar char="◼"/>
            </a:pPr>
            <a:r>
              <a:rPr lang="fr-FR" dirty="0"/>
              <a:t>AMT</a:t>
            </a:r>
          </a:p>
          <a:p>
            <a:pPr lvl="2"/>
            <a:endParaRPr lang="fr-FR" dirty="0"/>
          </a:p>
        </p:txBody>
      </p:sp>
      <p:sp>
        <p:nvSpPr>
          <p:cNvPr id="8" name="Espace réservé du contenu 2">
            <a:extLst>
              <a:ext uri="{FF2B5EF4-FFF2-40B4-BE49-F238E27FC236}">
                <a16:creationId xmlns:a16="http://schemas.microsoft.com/office/drawing/2014/main" id="{4FB1E352-95FD-48DE-8FFF-F3FBA02C52C1}"/>
              </a:ext>
            </a:extLst>
          </p:cNvPr>
          <p:cNvSpPr txBox="1">
            <a:spLocks/>
          </p:cNvSpPr>
          <p:nvPr/>
        </p:nvSpPr>
        <p:spPr bwMode="auto">
          <a:xfrm>
            <a:off x="390028" y="1495035"/>
            <a:ext cx="8280722" cy="43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74638" indent="-274638" algn="l" rtl="0" eaLnBrk="1" fontAlgn="base" hangingPunct="1">
              <a:spcBef>
                <a:spcPct val="75000"/>
              </a:spcBef>
              <a:spcAft>
                <a:spcPct val="0"/>
              </a:spcAft>
              <a:buClr>
                <a:schemeClr val="accent2"/>
              </a:buClr>
              <a:buSzPct val="80000"/>
              <a:buFont typeface="Wingdings 3" pitchFamily="2" charset="2"/>
              <a:buChar char="x"/>
              <a:defRPr sz="2600" kern="1200">
                <a:solidFill>
                  <a:schemeClr val="tx1"/>
                </a:solidFill>
                <a:latin typeface="+mn-lt"/>
                <a:ea typeface="+mn-ea"/>
                <a:cs typeface="+mn-cs"/>
              </a:defRPr>
            </a:lvl1pPr>
            <a:lvl2pPr marL="600075" indent="-160338" algn="l" rtl="0" eaLnBrk="1" fontAlgn="base" hangingPunct="1">
              <a:spcBef>
                <a:spcPct val="40000"/>
              </a:spcBef>
              <a:spcAft>
                <a:spcPct val="0"/>
              </a:spcAft>
              <a:buChar char="•"/>
              <a:defRPr sz="1900" kern="1200">
                <a:solidFill>
                  <a:schemeClr val="tx1"/>
                </a:solidFill>
                <a:latin typeface="+mn-lt"/>
                <a:ea typeface="+mn-ea"/>
                <a:cs typeface="+mn-cs"/>
              </a:defRPr>
            </a:lvl2pPr>
            <a:lvl3pPr marL="601663" algn="l" rtl="0" eaLnBrk="1" fontAlgn="base" hangingPunct="1">
              <a:spcBef>
                <a:spcPct val="20000"/>
              </a:spcBef>
              <a:spcAft>
                <a:spcPct val="0"/>
              </a:spcAft>
              <a:defRPr sz="1400" kern="1200">
                <a:solidFill>
                  <a:schemeClr val="tx1"/>
                </a:solidFill>
                <a:latin typeface="+mn-lt"/>
                <a:ea typeface="+mn-ea"/>
                <a:cs typeface="+mn-cs"/>
              </a:defRPr>
            </a:lvl3pPr>
            <a:lvl4pPr marL="1095375" indent="-182563" algn="l" rtl="0" eaLnBrk="1" fontAlgn="base" hangingPunct="1">
              <a:spcBef>
                <a:spcPct val="20000"/>
              </a:spcBef>
              <a:spcAft>
                <a:spcPct val="0"/>
              </a:spcAft>
              <a:buChar char="–"/>
              <a:defRPr sz="1300" kern="1200">
                <a:solidFill>
                  <a:schemeClr val="tx1"/>
                </a:solidFill>
                <a:latin typeface="+mn-lt"/>
                <a:ea typeface="+mn-ea"/>
                <a:cs typeface="+mn-cs"/>
              </a:defRPr>
            </a:lvl4pPr>
            <a:lvl5pPr marL="1108075" indent="-11113" algn="l" rtl="0" eaLnBrk="1" fontAlgn="base" hangingPunct="1">
              <a:spcBef>
                <a:spcPct val="20000"/>
              </a:spcBef>
              <a:spcAft>
                <a:spcPct val="0"/>
              </a:spcAft>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1663" marR="0" lvl="2" indent="-228600" algn="l" defTabSz="449263" rtl="0" eaLnBrk="1" fontAlgn="base" latinLnBrk="0" hangingPunct="1">
              <a:lnSpc>
                <a:spcPct val="100000"/>
              </a:lnSpc>
              <a:spcBef>
                <a:spcPct val="20000"/>
              </a:spcBef>
              <a:spcAft>
                <a:spcPct val="0"/>
              </a:spcAft>
              <a:buClrTx/>
              <a:buSzTx/>
              <a:buFontTx/>
              <a:buNone/>
              <a:tabLst/>
              <a:defRPr/>
            </a:pPr>
            <a:r>
              <a:rPr kumimoji="0" lang="fr-FR" sz="1200" b="1" i="0" u="none" strike="noStrike" kern="1200" cap="none" spc="0" normalizeH="0" baseline="0" noProof="0" dirty="0">
                <a:ln>
                  <a:noFill/>
                </a:ln>
                <a:solidFill>
                  <a:srgbClr val="515151"/>
                </a:solidFill>
                <a:effectLst/>
                <a:uLnTx/>
                <a:uFillTx/>
                <a:latin typeface="Open Sans Semibold" panose="020B0706030804020204" pitchFamily="34" charset="0"/>
                <a:cs typeface="Lucida Sans Unicode"/>
              </a:rPr>
              <a:t>Nombre d’établissements couverts par une fiche entreprise (FE) de moins de 4 ans (/762 FE éligibles)</a:t>
            </a:r>
          </a:p>
        </p:txBody>
      </p:sp>
      <p:grpSp>
        <p:nvGrpSpPr>
          <p:cNvPr id="151" name="Groupe 151"/>
          <p:cNvGrpSpPr/>
          <p:nvPr/>
        </p:nvGrpSpPr>
        <p:grpSpPr>
          <a:xfrm>
            <a:off x="971600" y="1979110"/>
            <a:ext cx="7632650" cy="3558495"/>
            <a:chOff x="0" y="0"/>
            <a:chExt cx="3775040" cy="1760000"/>
          </a:xfrm>
        </p:grpSpPr>
        <p:sp>
          <p:nvSpPr>
            <p:cNvPr id="10001" name="bgcolor"/>
            <p:cNvSpPr>
              <a:spLocks noChangeArrowheads="1"/>
            </p:cNvSpPr>
            <p:nvPr/>
          </p:nvSpPr>
          <p:spPr bwMode="auto">
            <a:xfrm>
              <a:off x="0" y="0"/>
              <a:ext cx="0" cy="0"/>
            </a:xfrm>
            <a:custGeom>
              <a:avLst/>
              <a:gdLst/>
              <a:ahLst/>
              <a:cxnLst/>
              <a:rect l="0" t="0" r="0" b="0"/>
              <a:pathLst>
                <a:path w="1" h="1">
                  <a:moveTo>
                    <a:pt x="0" y="0"/>
                  </a:moveTo>
                  <a:lnTo>
                    <a:pt x="0" y="0"/>
                  </a:lnTo>
                  <a:lnTo>
                    <a:pt x="0" y="0"/>
                  </a:lnTo>
                  <a:lnTo>
                    <a:pt x="0" y="0"/>
                  </a:lnTo>
                  <a:close/>
                </a:path>
              </a:pathLst>
            </a:custGeom>
            <a:solidFill>
              <a:srgbClr val="000000"/>
            </a:solidFill>
            <a:ln w="10000">
              <a:round/>
              <a:headEnd/>
              <a:tailEnd/>
            </a:ln>
          </p:spPr>
        </p:sp>
        <p:sp>
          <p:nvSpPr>
            <p:cNvPr id="10002" name="tboxLbltboxTxtcolumn0-txt0-1_0_1"/>
            <p:cNvSpPr txBox="1"/>
            <p:nvPr/>
          </p:nvSpPr>
          <p:spPr>
            <a:xfrm>
              <a:off x="612879" y="1679684"/>
              <a:ext cx="283603" cy="101166"/>
            </a:xfrm>
            <a:prstGeom prst="rect">
              <a:avLst/>
            </a:prstGeom>
          </p:spPr>
          <p:txBody>
            <a:bodyPr wrap="none" lIns="0" tIns="0" rIns="0" bIns="0" rtlCol="0"/>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01 à 10</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03" name="tboxLbltboxTxtcolumn0-txt0-1_0_1"/>
            <p:cNvSpPr txBox="1"/>
            <p:nvPr/>
          </p:nvSpPr>
          <p:spPr>
            <a:xfrm>
              <a:off x="1476542" y="1679684"/>
              <a:ext cx="283603" cy="101166"/>
            </a:xfrm>
            <a:prstGeom prst="rect">
              <a:avLst/>
            </a:prstGeom>
          </p:spPr>
          <p:txBody>
            <a:bodyPr wrap="none" lIns="0" tIns="0" rIns="0" bIns="0" rtlCol="0"/>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11 à 49</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04" name="tboxLbltboxTxtcolumn0-txt0-1_0_1"/>
            <p:cNvSpPr txBox="1"/>
            <p:nvPr/>
          </p:nvSpPr>
          <p:spPr>
            <a:xfrm>
              <a:off x="2130622" y="1679684"/>
              <a:ext cx="702769" cy="101166"/>
            </a:xfrm>
            <a:prstGeom prst="rect">
              <a:avLst/>
            </a:prstGeom>
          </p:spPr>
          <p:txBody>
            <a:bodyPr wrap="none" lIns="0" tIns="0" rIns="0" bIns="0" rtlCol="0"/>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50 salariés et plus</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05" name="tboxLbltboxTxtcolumn0-txt0-1_0_1"/>
            <p:cNvSpPr txBox="1"/>
            <p:nvPr/>
          </p:nvSpPr>
          <p:spPr>
            <a:xfrm>
              <a:off x="3217651" y="1679684"/>
              <a:ext cx="256035" cy="101166"/>
            </a:xfrm>
            <a:prstGeom prst="rect">
              <a:avLst/>
            </a:prstGeom>
          </p:spPr>
          <p:txBody>
            <a:bodyPr wrap="none" lIns="0" tIns="0" rIns="0" bIns="0" rtlCol="0"/>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TOTAL</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06" name="hAxisax10-"/>
            <p:cNvSpPr>
              <a:spLocks noChangeArrowheads="1"/>
            </p:cNvSpPr>
            <p:nvPr/>
          </p:nvSpPr>
          <p:spPr bwMode="auto">
            <a:xfrm>
              <a:off x="315350" y="1638717"/>
              <a:ext cx="3454650" cy="0"/>
            </a:xfrm>
            <a:custGeom>
              <a:avLst/>
              <a:gdLst/>
              <a:ahLst/>
              <a:cxnLst/>
              <a:rect l="0" t="0" r="0" b="0"/>
              <a:pathLst>
                <a:path w="345465" h="1">
                  <a:moveTo>
                    <a:pt x="0" y="0"/>
                  </a:moveTo>
                  <a:lnTo>
                    <a:pt x="345465" y="0"/>
                  </a:lnTo>
                </a:path>
              </a:pathLst>
            </a:custGeom>
            <a:ln w="7000">
              <a:solidFill>
                <a:srgbClr val="888888"/>
              </a:solidFill>
              <a:round/>
              <a:headEnd/>
              <a:tailEnd/>
            </a:ln>
          </p:spPr>
        </p:sp>
        <p:sp>
          <p:nvSpPr>
            <p:cNvPr id="10007" name="vAxisax10-"/>
            <p:cNvSpPr>
              <a:spLocks noChangeArrowheads="1"/>
            </p:cNvSpPr>
            <p:nvPr/>
          </p:nvSpPr>
          <p:spPr bwMode="auto">
            <a:xfrm>
              <a:off x="315350" y="50000"/>
              <a:ext cx="0" cy="1588717"/>
            </a:xfrm>
            <a:custGeom>
              <a:avLst/>
              <a:gdLst/>
              <a:ahLst/>
              <a:cxnLst/>
              <a:rect l="0" t="0" r="0" b="0"/>
              <a:pathLst>
                <a:path w="1" h="158872">
                  <a:moveTo>
                    <a:pt x="0" y="0"/>
                  </a:moveTo>
                  <a:lnTo>
                    <a:pt x="0" y="158871"/>
                  </a:lnTo>
                </a:path>
              </a:pathLst>
            </a:custGeom>
            <a:ln w="7000">
              <a:solidFill>
                <a:srgbClr val="888888"/>
              </a:solidFill>
              <a:round/>
              <a:headEnd/>
              <a:tailEnd/>
            </a:ln>
          </p:spPr>
        </p:sp>
        <p:sp>
          <p:nvSpPr>
            <p:cNvPr id="10008" name="lineBGax10-0"/>
            <p:cNvSpPr>
              <a:spLocks noChangeArrowheads="1"/>
            </p:cNvSpPr>
            <p:nvPr/>
          </p:nvSpPr>
          <p:spPr bwMode="auto">
            <a:xfrm>
              <a:off x="290350" y="367743"/>
              <a:ext cx="25000" cy="0"/>
            </a:xfrm>
            <a:custGeom>
              <a:avLst/>
              <a:gdLst/>
              <a:ahLst/>
              <a:cxnLst/>
              <a:rect l="0" t="0" r="0" b="0"/>
              <a:pathLst>
                <a:path w="2500" h="1">
                  <a:moveTo>
                    <a:pt x="0" y="0"/>
                  </a:moveTo>
                  <a:lnTo>
                    <a:pt x="2500" y="0"/>
                  </a:lnTo>
                </a:path>
              </a:pathLst>
            </a:custGeom>
            <a:ln w="7000">
              <a:solidFill>
                <a:srgbClr val="A3A3A3"/>
              </a:solidFill>
              <a:round/>
              <a:headEnd/>
              <a:tailEnd/>
            </a:ln>
          </p:spPr>
        </p:sp>
        <p:sp>
          <p:nvSpPr>
            <p:cNvPr id="10009" name="lineBGax10-1"/>
            <p:cNvSpPr>
              <a:spLocks noChangeArrowheads="1"/>
            </p:cNvSpPr>
            <p:nvPr/>
          </p:nvSpPr>
          <p:spPr bwMode="auto">
            <a:xfrm>
              <a:off x="290350" y="685487"/>
              <a:ext cx="25000" cy="0"/>
            </a:xfrm>
            <a:custGeom>
              <a:avLst/>
              <a:gdLst/>
              <a:ahLst/>
              <a:cxnLst/>
              <a:rect l="0" t="0" r="0" b="0"/>
              <a:pathLst>
                <a:path w="2500" h="1">
                  <a:moveTo>
                    <a:pt x="0" y="0"/>
                  </a:moveTo>
                  <a:lnTo>
                    <a:pt x="2500" y="0"/>
                  </a:lnTo>
                </a:path>
              </a:pathLst>
            </a:custGeom>
            <a:ln w="7000">
              <a:solidFill>
                <a:srgbClr val="A3A3A3"/>
              </a:solidFill>
              <a:round/>
              <a:headEnd/>
              <a:tailEnd/>
            </a:ln>
          </p:spPr>
        </p:sp>
        <p:sp>
          <p:nvSpPr>
            <p:cNvPr id="10010" name="lineBGax10-2"/>
            <p:cNvSpPr>
              <a:spLocks noChangeArrowheads="1"/>
            </p:cNvSpPr>
            <p:nvPr/>
          </p:nvSpPr>
          <p:spPr bwMode="auto">
            <a:xfrm>
              <a:off x="290350" y="1003230"/>
              <a:ext cx="25000" cy="0"/>
            </a:xfrm>
            <a:custGeom>
              <a:avLst/>
              <a:gdLst/>
              <a:ahLst/>
              <a:cxnLst/>
              <a:rect l="0" t="0" r="0" b="0"/>
              <a:pathLst>
                <a:path w="2500" h="1">
                  <a:moveTo>
                    <a:pt x="0" y="0"/>
                  </a:moveTo>
                  <a:lnTo>
                    <a:pt x="2500" y="0"/>
                  </a:lnTo>
                </a:path>
              </a:pathLst>
            </a:custGeom>
            <a:ln w="7000">
              <a:solidFill>
                <a:srgbClr val="A3A3A3"/>
              </a:solidFill>
              <a:round/>
              <a:headEnd/>
              <a:tailEnd/>
            </a:ln>
          </p:spPr>
        </p:sp>
        <p:sp>
          <p:nvSpPr>
            <p:cNvPr id="10011" name="lineBGax10-3"/>
            <p:cNvSpPr>
              <a:spLocks noChangeArrowheads="1"/>
            </p:cNvSpPr>
            <p:nvPr/>
          </p:nvSpPr>
          <p:spPr bwMode="auto">
            <a:xfrm>
              <a:off x="290350" y="1320974"/>
              <a:ext cx="25000" cy="0"/>
            </a:xfrm>
            <a:custGeom>
              <a:avLst/>
              <a:gdLst/>
              <a:ahLst/>
              <a:cxnLst/>
              <a:rect l="0" t="0" r="0" b="0"/>
              <a:pathLst>
                <a:path w="2500" h="1">
                  <a:moveTo>
                    <a:pt x="0" y="0"/>
                  </a:moveTo>
                  <a:lnTo>
                    <a:pt x="2500" y="0"/>
                  </a:lnTo>
                </a:path>
              </a:pathLst>
            </a:custGeom>
            <a:ln w="7000">
              <a:solidFill>
                <a:srgbClr val="A3A3A3"/>
              </a:solidFill>
              <a:round/>
              <a:headEnd/>
              <a:tailEnd/>
            </a:ln>
          </p:spPr>
        </p:sp>
        <p:sp>
          <p:nvSpPr>
            <p:cNvPr id="10012" name="tboxLbltboxTxtcolumn0-txt0-1_0_1"/>
            <p:cNvSpPr txBox="1"/>
            <p:nvPr/>
          </p:nvSpPr>
          <p:spPr>
            <a:xfrm>
              <a:off x="140682" y="30500"/>
              <a:ext cx="144668" cy="101166"/>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500</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13" name="tboxLbltboxTxtcolumn0-txt0-1_0_1"/>
            <p:cNvSpPr txBox="1"/>
            <p:nvPr/>
          </p:nvSpPr>
          <p:spPr>
            <a:xfrm>
              <a:off x="140682" y="328010"/>
              <a:ext cx="144668" cy="101166"/>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400</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14" name="tboxLbltboxTxtcolumn0-txt0-1_0_1"/>
            <p:cNvSpPr txBox="1"/>
            <p:nvPr/>
          </p:nvSpPr>
          <p:spPr>
            <a:xfrm>
              <a:off x="140682" y="645754"/>
              <a:ext cx="144668" cy="101166"/>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300</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15" name="tboxLbltboxTxtcolumn0-txt0-1_0_1"/>
            <p:cNvSpPr txBox="1"/>
            <p:nvPr/>
          </p:nvSpPr>
          <p:spPr>
            <a:xfrm>
              <a:off x="140682" y="963497"/>
              <a:ext cx="144668" cy="101166"/>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200</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16" name="tboxLbltboxTxtcolumn0-txt0-1_0_1"/>
            <p:cNvSpPr txBox="1"/>
            <p:nvPr/>
          </p:nvSpPr>
          <p:spPr>
            <a:xfrm>
              <a:off x="140682" y="1281240"/>
              <a:ext cx="144668" cy="101166"/>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100</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17" name="tboxLbltboxTxtcolumn0-txt0-1_0_1"/>
            <p:cNvSpPr txBox="1"/>
            <p:nvPr/>
          </p:nvSpPr>
          <p:spPr>
            <a:xfrm>
              <a:off x="237127" y="1598984"/>
              <a:ext cx="48223" cy="101166"/>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6D6D6D"/>
                  </a:solidFill>
                  <a:effectLst/>
                  <a:uLnTx/>
                  <a:uFillTx/>
                  <a:latin typeface="Open Sans" pitchFamily="34" charset="0"/>
                  <a:cs typeface="Open Sans" pitchFamily="34" charset="0"/>
                </a:rPr>
                <a:t>0</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18" name="column0-col0-0"/>
            <p:cNvSpPr>
              <a:spLocks noChangeArrowheads="1"/>
            </p:cNvSpPr>
            <p:nvPr/>
          </p:nvSpPr>
          <p:spPr bwMode="auto">
            <a:xfrm>
              <a:off x="597181" y="1349571"/>
              <a:ext cx="300000" cy="289146"/>
            </a:xfrm>
            <a:custGeom>
              <a:avLst/>
              <a:gdLst/>
              <a:ahLst/>
              <a:cxnLst/>
              <a:rect l="0" t="0" r="0" b="0"/>
              <a:pathLst>
                <a:path w="30000" h="28915">
                  <a:moveTo>
                    <a:pt x="0" y="0"/>
                  </a:moveTo>
                  <a:lnTo>
                    <a:pt x="30000" y="0"/>
                  </a:lnTo>
                  <a:lnTo>
                    <a:pt x="30000" y="28914"/>
                  </a:lnTo>
                  <a:lnTo>
                    <a:pt x="0" y="28914"/>
                  </a:lnTo>
                  <a:close/>
                </a:path>
              </a:pathLst>
            </a:custGeom>
            <a:solidFill>
              <a:srgbClr val="126FCB"/>
            </a:solidFill>
            <a:ln w="10000">
              <a:solidFill>
                <a:srgbClr val="126FCB"/>
              </a:solidFill>
              <a:round/>
              <a:headEnd/>
              <a:tailEnd/>
            </a:ln>
          </p:spPr>
        </p:sp>
        <p:sp>
          <p:nvSpPr>
            <p:cNvPr id="10019" name="column0-col0-2"/>
            <p:cNvSpPr>
              <a:spLocks noChangeArrowheads="1"/>
            </p:cNvSpPr>
            <p:nvPr/>
          </p:nvSpPr>
          <p:spPr bwMode="auto">
            <a:xfrm>
              <a:off x="1460844" y="850713"/>
              <a:ext cx="300000" cy="788004"/>
            </a:xfrm>
            <a:custGeom>
              <a:avLst/>
              <a:gdLst/>
              <a:ahLst/>
              <a:cxnLst/>
              <a:rect l="0" t="0" r="0" b="0"/>
              <a:pathLst>
                <a:path w="30000" h="78800">
                  <a:moveTo>
                    <a:pt x="0" y="0"/>
                  </a:moveTo>
                  <a:lnTo>
                    <a:pt x="30000" y="0"/>
                  </a:lnTo>
                  <a:lnTo>
                    <a:pt x="30000" y="78800"/>
                  </a:lnTo>
                  <a:lnTo>
                    <a:pt x="0" y="78800"/>
                  </a:lnTo>
                  <a:close/>
                </a:path>
              </a:pathLst>
            </a:custGeom>
            <a:solidFill>
              <a:srgbClr val="3B90E3"/>
            </a:solidFill>
            <a:ln w="10000">
              <a:solidFill>
                <a:srgbClr val="3B90E3"/>
              </a:solidFill>
              <a:round/>
              <a:headEnd/>
              <a:tailEnd/>
            </a:ln>
          </p:spPr>
        </p:sp>
        <p:sp>
          <p:nvSpPr>
            <p:cNvPr id="10020" name="column0-col0-3"/>
            <p:cNvSpPr>
              <a:spLocks noChangeArrowheads="1"/>
            </p:cNvSpPr>
            <p:nvPr/>
          </p:nvSpPr>
          <p:spPr bwMode="auto">
            <a:xfrm>
              <a:off x="2324506" y="1390877"/>
              <a:ext cx="300000" cy="247840"/>
            </a:xfrm>
            <a:custGeom>
              <a:avLst/>
              <a:gdLst/>
              <a:ahLst/>
              <a:cxnLst/>
              <a:rect l="0" t="0" r="0" b="0"/>
              <a:pathLst>
                <a:path w="30000" h="24784">
                  <a:moveTo>
                    <a:pt x="0" y="0"/>
                  </a:moveTo>
                  <a:lnTo>
                    <a:pt x="30000" y="0"/>
                  </a:lnTo>
                  <a:lnTo>
                    <a:pt x="30000" y="24783"/>
                  </a:lnTo>
                  <a:lnTo>
                    <a:pt x="0" y="24783"/>
                  </a:lnTo>
                  <a:close/>
                </a:path>
              </a:pathLst>
            </a:custGeom>
            <a:solidFill>
              <a:srgbClr val="87C2FD"/>
            </a:solidFill>
            <a:ln w="10000">
              <a:solidFill>
                <a:srgbClr val="87C2FD"/>
              </a:solidFill>
              <a:round/>
              <a:headEnd/>
              <a:tailEnd/>
            </a:ln>
          </p:spPr>
        </p:sp>
        <p:sp>
          <p:nvSpPr>
            <p:cNvPr id="10021" name="column0-col0-1"/>
            <p:cNvSpPr>
              <a:spLocks noChangeArrowheads="1"/>
            </p:cNvSpPr>
            <p:nvPr/>
          </p:nvSpPr>
          <p:spPr bwMode="auto">
            <a:xfrm>
              <a:off x="3188169" y="313727"/>
              <a:ext cx="300000" cy="1324990"/>
            </a:xfrm>
            <a:custGeom>
              <a:avLst/>
              <a:gdLst/>
              <a:ahLst/>
              <a:cxnLst/>
              <a:rect l="0" t="0" r="0" b="0"/>
              <a:pathLst>
                <a:path w="30000" h="132499">
                  <a:moveTo>
                    <a:pt x="0" y="0"/>
                  </a:moveTo>
                  <a:lnTo>
                    <a:pt x="30000" y="0"/>
                  </a:lnTo>
                  <a:lnTo>
                    <a:pt x="30000" y="132498"/>
                  </a:lnTo>
                  <a:lnTo>
                    <a:pt x="0" y="132498"/>
                  </a:lnTo>
                  <a:close/>
                </a:path>
              </a:pathLst>
            </a:custGeom>
            <a:solidFill>
              <a:srgbClr val="ACC9E5"/>
            </a:solidFill>
            <a:ln w="10000">
              <a:solidFill>
                <a:srgbClr val="ACC9E5"/>
              </a:solidFill>
              <a:round/>
              <a:headEnd/>
              <a:tailEnd/>
            </a:ln>
          </p:spPr>
        </p:sp>
        <p:sp>
          <p:nvSpPr>
            <p:cNvPr id="10022" name="tboxLbltboxTxtcolumn0-txt0-1_0_1"/>
            <p:cNvSpPr txBox="1"/>
            <p:nvPr/>
          </p:nvSpPr>
          <p:spPr>
            <a:xfrm>
              <a:off x="698958" y="1239254"/>
              <a:ext cx="96445" cy="101166"/>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Open Sans" pitchFamily="34" charset="0"/>
                  <a:cs typeface="Open Sans" pitchFamily="34" charset="0"/>
                </a:rPr>
                <a:t>91</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23" name="tboxLbltboxTxtcolumn0-txt0-1_0_1"/>
            <p:cNvSpPr txBox="1"/>
            <p:nvPr/>
          </p:nvSpPr>
          <p:spPr>
            <a:xfrm>
              <a:off x="1538510" y="740397"/>
              <a:ext cx="144668" cy="101166"/>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Open Sans" pitchFamily="34" charset="0"/>
                  <a:cs typeface="Open Sans" pitchFamily="34" charset="0"/>
                </a:rPr>
                <a:t>248</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24" name="tboxLbltboxTxtcolumn0-txt0-1_0_1"/>
            <p:cNvSpPr txBox="1"/>
            <p:nvPr/>
          </p:nvSpPr>
          <p:spPr>
            <a:xfrm>
              <a:off x="2426284" y="1280561"/>
              <a:ext cx="96445" cy="101166"/>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Open Sans" pitchFamily="34" charset="0"/>
                  <a:cs typeface="Open Sans" pitchFamily="34" charset="0"/>
                </a:rPr>
                <a:t>78</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25" name="tboxLbltboxTxtcolumn0-txt0-1_0_1"/>
            <p:cNvSpPr txBox="1"/>
            <p:nvPr/>
          </p:nvSpPr>
          <p:spPr>
            <a:xfrm>
              <a:off x="3265835" y="203411"/>
              <a:ext cx="144668" cy="101166"/>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Open Sans" pitchFamily="34" charset="0"/>
                  <a:cs typeface="Open Sans" pitchFamily="34" charset="0"/>
                </a:rPr>
                <a:t>417</a:t>
              </a:r>
              <a:endParaRPr kumimoji="0" lang="en-US" sz="1300" b="0" i="0" u="none" strike="noStrike" kern="1200" cap="none" spc="0" normalizeH="0" baseline="0" noProof="0" dirty="0">
                <a:ln>
                  <a:noFill/>
                </a:ln>
                <a:solidFill>
                  <a:srgbClr val="FFFFFF"/>
                </a:solidFill>
                <a:effectLst/>
                <a:uLnTx/>
                <a:uFillTx/>
                <a:latin typeface="Open Sans" pitchFamily="34" charset="0"/>
                <a:cs typeface="Open Sans" pitchFamily="34" charset="0"/>
              </a:endParaRPr>
            </a:p>
          </p:txBody>
        </p:sp>
        <p:sp>
          <p:nvSpPr>
            <p:cNvPr id="10026" name="tboxLbltboxTxtcolumn0-txt0-1_0_1"/>
            <p:cNvSpPr txBox="1"/>
            <p:nvPr/>
          </p:nvSpPr>
          <p:spPr>
            <a:xfrm>
              <a:off x="1190000" y="-83953"/>
              <a:ext cx="0" cy="141633"/>
            </a:xfrm>
            <a:prstGeom prst="rect">
              <a:avLst/>
            </a:prstGeom>
          </p:spPr>
          <p:txBody>
            <a:bodyPr wrap="none" lIns="0" tIns="0" rIns="0" bIns="0" rtlCol="0"/>
            <a:lstStyle/>
            <a:p>
              <a:pPr marL="0" marR="0" lvl="0" indent="0" algn="ctr" defTabSz="449263" rtl="0" eaLnBrk="0" fontAlgn="base" latinLnBrk="0" hangingPunct="0">
                <a:lnSpc>
                  <a:spcPct val="100000"/>
                </a:lnSpc>
                <a:spcBef>
                  <a:spcPct val="0"/>
                </a:spcBef>
                <a:spcAft>
                  <a:spcPct val="0"/>
                </a:spcAft>
                <a:buClrTx/>
                <a:buSzTx/>
                <a:buFontTx/>
                <a:buNone/>
                <a:tabLst/>
                <a:defRPr/>
              </a:pPr>
              <a:endParaRPr kumimoji="0" lang="en-US" sz="1820" b="0" i="0" u="none" strike="noStrike" kern="1200" cap="none" spc="0" normalizeH="0" baseline="0" noProof="0" dirty="0">
                <a:ln>
                  <a:noFill/>
                </a:ln>
                <a:solidFill>
                  <a:srgbClr val="FFFFFF"/>
                </a:solidFill>
                <a:effectLst/>
                <a:uLnTx/>
                <a:uFillTx/>
                <a:latin typeface="Trebuchet MS" pitchFamily="34" charset="0"/>
                <a:cs typeface="Trebuchet MS" pitchFamily="34" charset="0"/>
              </a:endParaRPr>
            </a:p>
          </p:txBody>
        </p:sp>
      </p:grpSp>
      <p:sp>
        <p:nvSpPr>
          <p:cNvPr id="33" name="Espace réservé de la date 6">
            <a:extLst>
              <a:ext uri="{FF2B5EF4-FFF2-40B4-BE49-F238E27FC236}">
                <a16:creationId xmlns:a16="http://schemas.microsoft.com/office/drawing/2014/main" id="{E54FC657-D683-4BCB-BA73-BF9D8A9950D5}"/>
              </a:ext>
            </a:extLst>
          </p:cNvPr>
          <p:cNvSpPr txBox="1">
            <a:spLocks/>
          </p:cNvSpPr>
          <p:nvPr/>
        </p:nvSpPr>
        <p:spPr>
          <a:xfrm>
            <a:off x="1475277" y="6460071"/>
            <a:ext cx="6403310" cy="35699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002060"/>
                </a:solidFill>
                <a:effectLst/>
                <a:uLnTx/>
                <a:uFillTx/>
                <a:latin typeface="Arial"/>
                <a:cs typeface="Lucida Sans Unicode"/>
              </a:rPr>
              <a:t>MSA LANGUEDOC – CPSS-CPSNS – 27 mars 2026</a:t>
            </a:r>
          </a:p>
        </p:txBody>
      </p:sp>
      <p:pic>
        <p:nvPicPr>
          <p:cNvPr id="38" name="Image 37">
            <a:extLst>
              <a:ext uri="{FF2B5EF4-FFF2-40B4-BE49-F238E27FC236}">
                <a16:creationId xmlns:a16="http://schemas.microsoft.com/office/drawing/2014/main" id="{235B665C-2C65-482B-AE48-F688E1F0D6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2422" y="6238582"/>
            <a:ext cx="843080" cy="442975"/>
          </a:xfrm>
          <a:prstGeom prst="rect">
            <a:avLst/>
          </a:prstGeom>
        </p:spPr>
      </p:pic>
      <p:sp>
        <p:nvSpPr>
          <p:cNvPr id="39" name="Espace réservé du numéro de diapositive 4">
            <a:extLst>
              <a:ext uri="{FF2B5EF4-FFF2-40B4-BE49-F238E27FC236}">
                <a16:creationId xmlns:a16="http://schemas.microsoft.com/office/drawing/2014/main" id="{997DEE88-327A-4CAB-A7F2-CADFAF88C439}"/>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defRPr/>
            </a:pPr>
            <a:fld id="{15D10A2D-0E02-4E03-A8FB-E4E29708B866}" type="slidenum">
              <a:rPr kumimoji="0" lang="fr-FR" sz="1000" b="1" i="0" u="none" strike="noStrike" kern="1200" cap="none" spc="0" normalizeH="0" baseline="0" noProof="0" smtClean="0">
                <a:ln>
                  <a:noFill/>
                </a:ln>
                <a:solidFill>
                  <a:srgbClr val="2D2DB9"/>
                </a:solidFill>
                <a:effectLst/>
                <a:uLnTx/>
                <a:uFillTx/>
                <a:latin typeface="Arial" panose="020B0604020202020204" pitchFamily="34" charset="0"/>
                <a:cs typeface="Lucida Sans Unicode" panose="020B0602030504020204" pitchFamily="34" charset="0"/>
              </a:rPr>
              <a:pPr marL="0" marR="0" lvl="0" indent="0" algn="ctr" defTabSz="449263" rtl="0" eaLnBrk="0" fontAlgn="base" latinLnBrk="0" hangingPunct="0">
                <a:lnSpc>
                  <a:spcPct val="100000"/>
                </a:lnSpc>
                <a:spcBef>
                  <a:spcPct val="0"/>
                </a:spcBef>
                <a:spcAft>
                  <a:spcPct val="0"/>
                </a:spcAft>
                <a:buClrTx/>
                <a:buSzTx/>
                <a:buFontTx/>
                <a:buNone/>
                <a:tabLst/>
                <a:defRPr/>
              </a:pPr>
              <a:t>8</a:t>
            </a:fld>
            <a:endParaRPr kumimoji="0" lang="fr-FR" sz="1000" b="1" i="0" u="none" strike="noStrike" kern="1200" cap="none" spc="0" normalizeH="0" baseline="0" noProof="0" dirty="0">
              <a:ln>
                <a:noFill/>
              </a:ln>
              <a:solidFill>
                <a:srgbClr val="2D2DB9"/>
              </a:solidFill>
              <a:effectLst/>
              <a:uLnTx/>
              <a:uFillTx/>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338948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texte 4">
            <a:extLst>
              <a:ext uri="{FF2B5EF4-FFF2-40B4-BE49-F238E27FC236}">
                <a16:creationId xmlns:a16="http://schemas.microsoft.com/office/drawing/2014/main" id="{43141BE9-8B91-6C4E-1D7A-D7547F4F0D43}"/>
              </a:ext>
            </a:extLst>
          </p:cNvPr>
          <p:cNvSpPr>
            <a:spLocks noGrp="1" noChangeArrowheads="1"/>
          </p:cNvSpPr>
          <p:nvPr>
            <p:ph type="body" idx="1"/>
          </p:nvPr>
        </p:nvSpPr>
        <p:spPr>
          <a:xfrm>
            <a:off x="179388" y="2636838"/>
            <a:ext cx="8785225" cy="1500187"/>
          </a:xfrm>
        </p:spPr>
        <p:txBody>
          <a:bodyPr/>
          <a:lstStyle/>
          <a:p>
            <a:pPr algn="ctr">
              <a:spcBef>
                <a:spcPct val="0"/>
              </a:spcBef>
            </a:pPr>
            <a:r>
              <a:rPr lang="fr-FR" altLang="fr-FR" sz="4000" b="1" dirty="0">
                <a:solidFill>
                  <a:schemeClr val="bg1"/>
                </a:solidFill>
              </a:rPr>
              <a:t>Fin de la présentation</a:t>
            </a:r>
          </a:p>
        </p:txBody>
      </p:sp>
      <p:sp>
        <p:nvSpPr>
          <p:cNvPr id="3" name="Espace réservé du numéro de diapositive 4">
            <a:extLst>
              <a:ext uri="{FF2B5EF4-FFF2-40B4-BE49-F238E27FC236}">
                <a16:creationId xmlns:a16="http://schemas.microsoft.com/office/drawing/2014/main" id="{AE1CB6CA-B6DD-4AE4-8B30-5E600E80C087}"/>
              </a:ext>
            </a:extLst>
          </p:cNvPr>
          <p:cNvSpPr txBox="1">
            <a:spLocks/>
          </p:cNvSpPr>
          <p:nvPr/>
        </p:nvSpPr>
        <p:spPr>
          <a:xfrm>
            <a:off x="156675" y="6299812"/>
            <a:ext cx="527538" cy="2400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defRPr/>
            </a:pPr>
            <a:fld id="{15D10A2D-0E02-4E03-A8FB-E4E29708B866}" type="slidenum">
              <a:rPr kumimoji="0" lang="fr-FR" sz="1000" b="1" i="0" u="none" strike="noStrike" kern="1200" cap="none" spc="0" normalizeH="0" baseline="0" noProof="0" smtClean="0">
                <a:ln>
                  <a:noFill/>
                </a:ln>
                <a:solidFill>
                  <a:srgbClr val="2D2DB9"/>
                </a:solidFill>
                <a:effectLst/>
                <a:uLnTx/>
                <a:uFillTx/>
                <a:latin typeface="Arial" panose="020B0604020202020204" pitchFamily="34" charset="0"/>
                <a:cs typeface="Lucida Sans Unicode" panose="020B0602030504020204" pitchFamily="34" charset="0"/>
              </a:rPr>
              <a:pPr marL="0" marR="0" lvl="0" indent="0" algn="ctr" defTabSz="449263" rtl="0" eaLnBrk="0" fontAlgn="base" latinLnBrk="0" hangingPunct="0">
                <a:lnSpc>
                  <a:spcPct val="100000"/>
                </a:lnSpc>
                <a:spcBef>
                  <a:spcPct val="0"/>
                </a:spcBef>
                <a:spcAft>
                  <a:spcPct val="0"/>
                </a:spcAft>
                <a:buClrTx/>
                <a:buSzTx/>
                <a:buFontTx/>
                <a:buNone/>
                <a:tabLst/>
                <a:defRPr/>
              </a:pPr>
              <a:t>9</a:t>
            </a:fld>
            <a:endParaRPr kumimoji="0" lang="fr-FR" sz="1000" b="1" i="0" u="none" strike="noStrike" kern="1200" cap="none" spc="0" normalizeH="0" baseline="0" noProof="0" dirty="0">
              <a:ln>
                <a:noFill/>
              </a:ln>
              <a:solidFill>
                <a:srgbClr val="2D2DB9"/>
              </a:solidFill>
              <a:effectLst/>
              <a:uLnTx/>
              <a:uFillTx/>
              <a:latin typeface="Arial" panose="020B0604020202020204" pitchFamily="34" charset="0"/>
              <a:cs typeface="Lucida Sans Unicode" panose="020B0602030504020204" pitchFamily="34" charset="0"/>
            </a:endParaRPr>
          </a:p>
        </p:txBody>
      </p:sp>
      <p:pic>
        <p:nvPicPr>
          <p:cNvPr id="4" name="Image 3">
            <a:extLst>
              <a:ext uri="{FF2B5EF4-FFF2-40B4-BE49-F238E27FC236}">
                <a16:creationId xmlns:a16="http://schemas.microsoft.com/office/drawing/2014/main" id="{FA34CB98-7672-4E6A-9B7F-0400F5246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245" y="6299812"/>
            <a:ext cx="843080" cy="442975"/>
          </a:xfrm>
          <a:prstGeom prst="rect">
            <a:avLst/>
          </a:prstGeom>
        </p:spPr>
      </p:pic>
      <p:sp>
        <p:nvSpPr>
          <p:cNvPr id="7" name="ZoneTexte 6">
            <a:extLst>
              <a:ext uri="{FF2B5EF4-FFF2-40B4-BE49-F238E27FC236}">
                <a16:creationId xmlns:a16="http://schemas.microsoft.com/office/drawing/2014/main" id="{C47EBC51-BA88-409D-9558-F475E1B38735}"/>
              </a:ext>
            </a:extLst>
          </p:cNvPr>
          <p:cNvSpPr txBox="1"/>
          <p:nvPr/>
        </p:nvSpPr>
        <p:spPr>
          <a:xfrm>
            <a:off x="2332341" y="672019"/>
            <a:ext cx="5256584" cy="535531"/>
          </a:xfrm>
          <a:prstGeom prst="rect">
            <a:avLst/>
          </a:prstGeom>
          <a:noFill/>
        </p:spPr>
        <p:txBody>
          <a:bodyPr wrap="square">
            <a:spAutoFit/>
          </a:bodyPr>
          <a:lstStyle/>
          <a:p>
            <a:pPr marL="0" marR="0" lvl="0" indent="0" algn="l" defTabSz="449263" rtl="0" eaLnBrk="0" fontAlgn="base" latinLnBrk="0" hangingPunct="0">
              <a:lnSpc>
                <a:spcPct val="90000"/>
              </a:lnSpc>
              <a:spcBef>
                <a:spcPct val="0"/>
              </a:spcBef>
              <a:spcAft>
                <a:spcPts val="800"/>
              </a:spcAft>
              <a:buClrTx/>
              <a:buSzTx/>
              <a:buFontTx/>
              <a:buNone/>
              <a:tabLst/>
              <a:defRPr/>
            </a:pPr>
            <a:r>
              <a:rPr kumimoji="0" lang="fr-FR" sz="32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O1I1 – Risque chimique</a:t>
            </a:r>
            <a:endParaRPr kumimoji="0" lang="fr-FR" sz="3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Graphique 7">
            <a:extLst>
              <a:ext uri="{FF2B5EF4-FFF2-40B4-BE49-F238E27FC236}">
                <a16:creationId xmlns:a16="http://schemas.microsoft.com/office/drawing/2014/main" id="{99FDCCAE-FD60-463D-AEFA-6BD0CAFD6F99}"/>
              </a:ext>
            </a:extLst>
          </p:cNvPr>
          <p:cNvGraphicFramePr/>
          <p:nvPr/>
        </p:nvGraphicFramePr>
        <p:xfrm>
          <a:off x="1778726" y="1931841"/>
          <a:ext cx="5775175" cy="2994318"/>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9">
            <a:extLst>
              <a:ext uri="{FF2B5EF4-FFF2-40B4-BE49-F238E27FC236}">
                <a16:creationId xmlns:a16="http://schemas.microsoft.com/office/drawing/2014/main" id="{13E8880C-101A-4061-9AFF-EE46751D9EB5}"/>
              </a:ext>
            </a:extLst>
          </p:cNvPr>
          <p:cNvSpPr txBox="1"/>
          <p:nvPr/>
        </p:nvSpPr>
        <p:spPr>
          <a:xfrm>
            <a:off x="2987824" y="5303356"/>
            <a:ext cx="3945619" cy="286232"/>
          </a:xfrm>
          <a:prstGeom prst="rect">
            <a:avLst/>
          </a:prstGeom>
          <a:noFill/>
        </p:spPr>
        <p:txBody>
          <a:bodyPr wrap="square">
            <a:spAutoFit/>
          </a:bodyPr>
          <a:lstStyle/>
          <a:p>
            <a:pPr marL="0" marR="0" lvl="0" indent="0" algn="l" defTabSz="449263" rtl="0" eaLnBrk="0" fontAlgn="base" latinLnBrk="0" hangingPunct="0">
              <a:lnSpc>
                <a:spcPct val="90000"/>
              </a:lnSpc>
              <a:spcBef>
                <a:spcPct val="0"/>
              </a:spcBef>
              <a:spcAft>
                <a:spcPts val="800"/>
              </a:spcAft>
              <a:buClrTx/>
              <a:buSzTx/>
              <a:buFontTx/>
              <a:buNone/>
              <a:tabLst/>
              <a:defRPr/>
            </a:pPr>
            <a:r>
              <a:rPr kumimoji="0" lang="fr-FR" sz="14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Objectif annuel salariés : 15 ERC SEIRICH</a:t>
            </a:r>
            <a:endParaRPr kumimoji="0" lang="fr-FR" sz="1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Espace réservé de la date 6">
            <a:extLst>
              <a:ext uri="{FF2B5EF4-FFF2-40B4-BE49-F238E27FC236}">
                <a16:creationId xmlns:a16="http://schemas.microsoft.com/office/drawing/2014/main" id="{BAD05C12-1009-43F1-9919-E7456C1532F9}"/>
              </a:ext>
            </a:extLst>
          </p:cNvPr>
          <p:cNvSpPr txBox="1">
            <a:spLocks/>
          </p:cNvSpPr>
          <p:nvPr/>
        </p:nvSpPr>
        <p:spPr>
          <a:xfrm>
            <a:off x="1475277" y="6460071"/>
            <a:ext cx="6403310" cy="356992"/>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002060"/>
                </a:solidFill>
                <a:effectLst/>
                <a:uLnTx/>
                <a:uFillTx/>
                <a:latin typeface="Arial"/>
                <a:cs typeface="Lucida Sans Unicode"/>
              </a:rPr>
              <a:t>MSA LANGUEDOC – CPSS-CPSNS – 27 mars 2026</a:t>
            </a:r>
          </a:p>
        </p:txBody>
      </p:sp>
      <p:sp>
        <p:nvSpPr>
          <p:cNvPr id="2" name="Émoticône 1">
            <a:extLst>
              <a:ext uri="{FF2B5EF4-FFF2-40B4-BE49-F238E27FC236}">
                <a16:creationId xmlns:a16="http://schemas.microsoft.com/office/drawing/2014/main" id="{143E3F13-024E-4750-9733-AE3E03A2A6B8}"/>
              </a:ext>
            </a:extLst>
          </p:cNvPr>
          <p:cNvSpPr/>
          <p:nvPr/>
        </p:nvSpPr>
        <p:spPr>
          <a:xfrm>
            <a:off x="7984037" y="3142407"/>
            <a:ext cx="504056" cy="489047"/>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9263"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cs typeface="Lucida Sans Unicode"/>
            </a:endParaRPr>
          </a:p>
        </p:txBody>
      </p:sp>
    </p:spTree>
    <p:extLst>
      <p:ext uri="{BB962C8B-B14F-4D97-AF65-F5344CB8AC3E}">
        <p14:creationId xmlns:p14="http://schemas.microsoft.com/office/powerpoint/2010/main" val="2513676818"/>
      </p:ext>
    </p:extLst>
  </p:cSld>
  <p:clrMapOvr>
    <a:masterClrMapping/>
  </p:clrMapOvr>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fr-FR"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fr-FR" sz="1800" b="0" i="0" u="none" strike="noStrike" cap="none" normalizeH="0" baseline="0" smtClean="0">
            <a:ln>
              <a:noFill/>
            </a:ln>
            <a:solidFill>
              <a:schemeClr val="bg1"/>
            </a:solidFill>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fr-FR"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fr-FR" sz="1800" b="0" i="0" u="none" strike="noStrike" cap="none" normalizeH="0" baseline="0" smtClean="0">
            <a:ln>
              <a:noFill/>
            </a:ln>
            <a:solidFill>
              <a:schemeClr val="bg1"/>
            </a:solidFill>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fr-FR"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fr-FR" sz="1800" b="0" i="0" u="none" strike="noStrike" cap="none" normalizeH="0" baseline="0" smtClean="0">
            <a:ln>
              <a:noFill/>
            </a:ln>
            <a:solidFill>
              <a:schemeClr val="bg1"/>
            </a:solidFill>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245</TotalTime>
  <Words>1938</Words>
  <Application>Microsoft Office PowerPoint</Application>
  <PresentationFormat>Affichage à l'écran (4:3)</PresentationFormat>
  <Paragraphs>271</Paragraphs>
  <Slides>32</Slides>
  <Notes>3</Notes>
  <HiddenSlides>0</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32</vt:i4>
      </vt:variant>
    </vt:vector>
  </HeadingPairs>
  <TitlesOfParts>
    <vt:vector size="45" baseType="lpstr">
      <vt:lpstr>Apple SD Gothic Neo Regular</vt:lpstr>
      <vt:lpstr>Arial</vt:lpstr>
      <vt:lpstr>Calibri</vt:lpstr>
      <vt:lpstr>LiberationSerif-BoldItalic</vt:lpstr>
      <vt:lpstr>Open Sans</vt:lpstr>
      <vt:lpstr>Open Sans Semibold</vt:lpstr>
      <vt:lpstr>Segoe UI Symbol</vt:lpstr>
      <vt:lpstr>Times New Roman</vt:lpstr>
      <vt:lpstr>Trebuchet MS</vt:lpstr>
      <vt:lpstr>Wingdings 3</vt:lpstr>
      <vt:lpstr>Thème Office</vt:lpstr>
      <vt:lpstr>1_Thème Office</vt:lpstr>
      <vt:lpstr>2_Thème Office</vt:lpstr>
      <vt:lpstr> RAPPORT ACTIVITE 2025</vt:lpstr>
      <vt:lpstr>Présentation PowerPoint</vt:lpstr>
      <vt:lpstr>Présentation PowerPoint</vt:lpstr>
      <vt:lpstr>Contexte 2026 Service Santé Sécurité au Travail</vt:lpstr>
      <vt:lpstr>MISSION 1 PREVENTION DES RISQUES PROFESSIONNELS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 Etudes sur l’Évaluation des conditions de travail des ouvriers paysagistes soumis à la chaleur : étude de l'efficacité des matériels rafraîchissants et réfrigérants.</vt:lpstr>
      <vt:lpstr>Les actions communes en PRP des MSA Occitanie</vt:lpstr>
      <vt:lpstr>MISSION 2  LE SUIVI DE L’ETAT DE SANTE</vt:lpstr>
      <vt:lpstr>2025 – Visites réalisées par les médecins du travail : 5 856</vt:lpstr>
      <vt:lpstr>2025 – Entretiens infirmiers réalisés : 4 101</vt:lpstr>
      <vt:lpstr>2025  9 957 Visites réalisées MT et IDEST </vt:lpstr>
      <vt:lpstr>Actu juridique – décret 2025-355 du 18 avril 2025 applicable au 1er octobre 2025</vt:lpstr>
      <vt:lpstr>Organismes sous conventions : 473 personnes suivies</vt:lpstr>
      <vt:lpstr>La télésanté</vt:lpstr>
      <vt:lpstr>Présentation PowerPoint</vt:lpstr>
      <vt:lpstr>Présentation PowerPoint</vt:lpstr>
      <vt:lpstr>PDP – Contact pour signalements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GENESTMA</dc:creator>
  <cp:lastModifiedBy>Isabelle</cp:lastModifiedBy>
  <cp:revision>184</cp:revision>
  <cp:lastPrinted>2026-05-04T07:36:05Z</cp:lastPrinted>
  <dcterms:created xsi:type="dcterms:W3CDTF">2010-12-03T12:58:54Z</dcterms:created>
  <dcterms:modified xsi:type="dcterms:W3CDTF">2026-06-02T07:21:48Z</dcterms:modified>
</cp:coreProperties>
</file>